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E6A1"/>
    <a:srgbClr val="C2E4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90" d="100"/>
          <a:sy n="90" d="100"/>
        </p:scale>
        <p:origin x="87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466A36-499D-4F35-4ECD-942E585E3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A13E8F6-3D4A-FB9C-8825-AABE00623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10E417-023C-9E76-5760-98FF6D273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FF3A-768C-410C-8C2D-32DB7E8B2E4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EB4243-A09B-736D-72C4-C7C48A76C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9E36AC-76D0-94AF-42AF-39B92C1E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C55C-9747-435D-A1A2-244329CDF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12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7FD20-6826-3D51-0ED8-6A3B6077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AEAA053-7D80-A306-B28B-88E9B0330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36789C-81E8-7B0F-CE29-67FCC6728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FF3A-768C-410C-8C2D-32DB7E8B2E4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51A417-65F8-2C34-43E6-BD77A7B5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25F17E-7A83-D324-321A-F2F2DF60C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C55C-9747-435D-A1A2-244329CDF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89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6BF9AED-11A9-2E52-EC20-B5A44F1983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B4139B5-47D6-08FC-C9A0-4AC738559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1C8503-7B1C-9512-C794-9499DDAC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FF3A-768C-410C-8C2D-32DB7E8B2E4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C3D48F-9A08-A433-CDA4-225969A9D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C115B-CE92-E5D1-D9ED-0C0404E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C55C-9747-435D-A1A2-244329CDF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3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9E99AB-380D-6B74-2E32-B93D0BD8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126EDD-AC9C-9F90-7811-60D01FB2E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58E052-3695-A897-8C39-D71296C04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FF3A-768C-410C-8C2D-32DB7E8B2E4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507201-8271-5E8B-98E0-56CC52135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D053A3-1038-52C2-AC72-0C38335DD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C55C-9747-435D-A1A2-244329CDF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8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1D8C89-9E38-E2A7-9C4A-95D25DB18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6BEC7F-4EBC-E314-C806-87CEA28BF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92278A-D6E4-7603-1B05-96BA1E03A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FF3A-768C-410C-8C2D-32DB7E8B2E4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9D27AC-ED5C-2481-625F-BAE4958DD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AC1CE8-DEA9-F64C-F2F5-E7049A39D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C55C-9747-435D-A1A2-244329CDF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8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595392-EA4E-C88A-B40C-10A311F8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3413B6-AF97-7742-48E8-DA68696ECB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AC0A896-777D-7763-EBCC-9F3AD1611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E2E32FF-3DBA-4367-A430-6FA927E06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FF3A-768C-410C-8C2D-32DB7E8B2E4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90A2EB6-AEC5-C525-58E9-24A0C6B21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795FA2-0C75-F831-5AF8-3E49C8636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C55C-9747-435D-A1A2-244329CDF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48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AD1DDD-927B-CD96-F911-60358429A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34FA9F-1F4F-7F9B-45B2-70FDDD146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0E46774-3E8C-24AE-3040-73A6C0F31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36D27D5-2BE3-F60B-8F82-3957652EEB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51D005F-1DA0-0B82-78B2-632BDD0AA4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85092A1-3195-26B2-0B84-F8A93554B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FF3A-768C-410C-8C2D-32DB7E8B2E4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3B9E449-15A0-916C-17D2-54C9D1E9B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CE860C8-9F12-B3DF-82C5-A284A2FB1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C55C-9747-435D-A1A2-244329CDF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4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12A2F3-E691-B7A8-B00E-CB5F78F0D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B0D6D48-9708-180C-ACA1-3B67F7E25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FF3A-768C-410C-8C2D-32DB7E8B2E4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0D3F2DC-8467-C932-8242-A0B3609A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53966C-06B3-CF04-770D-FAB8D8C8E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C55C-9747-435D-A1A2-244329CDF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394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F6DF3D4-BDFA-86E7-3B50-2828A8168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FF3A-768C-410C-8C2D-32DB7E8B2E4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8E7B4A3-1E62-43C0-F0BB-1C3058F92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9710A9-59A4-CC4B-35A2-B17AB989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C55C-9747-435D-A1A2-244329CDF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99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8AFEDB-C11A-A1ED-23F4-343DBD809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5C7DFA-172E-4C1F-2BC5-3CFC8CDF8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A487884-BCA7-7761-6B50-134D449AD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91D5F4-8134-DD13-8ED4-01B5B4A4C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FF3A-768C-410C-8C2D-32DB7E8B2E4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59727E8-CB57-D14D-D450-89C94C351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0EBF0A-C039-57F6-B88B-39C1F7D1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C55C-9747-435D-A1A2-244329CDF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84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4C95B-2F0F-210A-9381-E3A251CDE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04F7B03-940F-DE6F-E68E-B9957D6C87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C0821A-C865-4BA6-9172-AC85A291C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38CB30F-233E-5081-0CCA-1BE55E249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FF3A-768C-410C-8C2D-32DB7E8B2E4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5628BAC-9854-5FB0-868D-C2922204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4F3101-DF27-A763-809F-D5925A245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C55C-9747-435D-A1A2-244329CDF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01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C51019-3754-9C51-2876-1E4F5D48C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391764-9E23-0C48-7CAD-A8291408B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988AEA-2C75-8E6E-25FE-1A2CC273D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AAFF3A-768C-410C-8C2D-32DB7E8B2E4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9720DC-FE01-D7CB-8171-599BCC8EA5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5A4A78-2878-54F1-1C26-09BE9E977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E8C55C-9747-435D-A1A2-244329CDF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6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4.jpg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microsoft.com/office/2007/relationships/hdphoto" Target="../media/hdphoto2.wdp"/><Relationship Id="rId1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microsoft.com/office/2007/relationships/hdphoto" Target="../media/hdphoto3.wdp"/><Relationship Id="rId1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3.jpg"/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12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microsoft.com/office/2007/relationships/hdphoto" Target="../media/hdphoto5.wdp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4.png"/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12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5" Type="http://schemas.microsoft.com/office/2007/relationships/hdphoto" Target="../media/hdphoto6.wdp"/><Relationship Id="rId10" Type="http://schemas.microsoft.com/office/2007/relationships/hdphoto" Target="../media/hdphoto5.wdp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машина, инжиниринг, труба, стально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BBD44E3-27ED-DBFE-012E-F3FD4D71572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9" y="886724"/>
            <a:ext cx="7644809" cy="38489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CAE7E2-E7E8-0C1C-E5A9-395C5B9973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8" y="43250"/>
            <a:ext cx="2141117" cy="7095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89B8F56-34EF-5797-A538-D251888EABCD}"/>
              </a:ext>
            </a:extLst>
          </p:cNvPr>
          <p:cNvSpPr/>
          <p:nvPr/>
        </p:nvSpPr>
        <p:spPr>
          <a:xfrm>
            <a:off x="2328959" y="186069"/>
            <a:ext cx="9746083" cy="4944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1270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lvl="0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Оборудование    Почему ГПУ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 нас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Полезное 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Калькулятор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30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Сотрудничество</a:t>
            </a:r>
            <a:r>
              <a:rPr lang="uk-UA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Контакты       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UKR</a:t>
            </a:r>
            <a:endParaRPr lang="en-US" sz="13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aviar Dreams" panose="020B0402020204020504" pitchFamily="34" charset="0"/>
            </a:endParaRPr>
          </a:p>
        </p:txBody>
      </p:sp>
      <p:pic>
        <p:nvPicPr>
          <p:cNvPr id="10" name="Рисунок 9" descr="Изображение выглядит как машина, инжиниринг, труба, стально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64209F0-B21F-8CB5-FB8E-21D35B30480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81" y="886724"/>
            <a:ext cx="1240465" cy="3848986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машина, инжиниринг, труба, стально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F92E018-8AF3-33A5-6ED4-E6D6CF8E85B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61" y="886724"/>
            <a:ext cx="1240465" cy="3848986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машина, инжиниринг, труба, стально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74DD9B3-4DAE-88F9-A198-5FECF6E8C7A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57" y="886724"/>
            <a:ext cx="474921" cy="3848986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машина, инжиниринг, труба, стально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0426EAA-B5B9-B004-16A9-4713249E08B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329" y="886724"/>
            <a:ext cx="474921" cy="3848986"/>
          </a:xfrm>
          <a:prstGeom prst="rect">
            <a:avLst/>
          </a:prstGeom>
        </p:spPr>
      </p:pic>
      <p:sp>
        <p:nvSpPr>
          <p:cNvPr id="14" name="Блок-схема: знак завершения 13">
            <a:extLst>
              <a:ext uri="{FF2B5EF4-FFF2-40B4-BE49-F238E27FC236}">
                <a16:creationId xmlns:a16="http://schemas.microsoft.com/office/drawing/2014/main" id="{031AF0EF-88B7-28E6-2E28-C71192CCD163}"/>
              </a:ext>
            </a:extLst>
          </p:cNvPr>
          <p:cNvSpPr/>
          <p:nvPr/>
        </p:nvSpPr>
        <p:spPr>
          <a:xfrm>
            <a:off x="11111023" y="313660"/>
            <a:ext cx="824025" cy="239233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F50CB6-6ED3-4E0E-3680-E8731B96B6F0}"/>
              </a:ext>
            </a:extLst>
          </p:cNvPr>
          <p:cNvSpPr txBox="1"/>
          <p:nvPr/>
        </p:nvSpPr>
        <p:spPr>
          <a:xfrm>
            <a:off x="3894967" y="3400541"/>
            <a:ext cx="4891083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uk-UA" dirty="0">
              <a:latin typeface="Caviar Dreams" panose="020B0402020204020504" pitchFamily="34" charset="0"/>
            </a:endParaRPr>
          </a:p>
          <a:p>
            <a:endParaRPr lang="uk-UA" dirty="0">
              <a:latin typeface="Caviar Dreams" panose="020B0402020204020504" pitchFamily="34" charset="0"/>
            </a:endParaRPr>
          </a:p>
          <a:p>
            <a:r>
              <a:rPr lang="uk-UA" sz="1400" dirty="0" err="1">
                <a:latin typeface="Caviar Dreams" panose="020B0402020204020504" pitchFamily="34" charset="0"/>
              </a:rPr>
              <a:t>Мощность</a:t>
            </a:r>
            <a:r>
              <a:rPr lang="uk-UA" sz="1400" dirty="0">
                <a:latin typeface="Caviar Dreams" panose="020B0402020204020504" pitchFamily="34" charset="0"/>
              </a:rPr>
              <a:t>                                             </a:t>
            </a:r>
            <a:r>
              <a:rPr lang="uk-UA" sz="1400" dirty="0" err="1">
                <a:latin typeface="Caviar Dreams" panose="020B0402020204020504" pitchFamily="34" charset="0"/>
              </a:rPr>
              <a:t>Состояние</a:t>
            </a:r>
            <a:endParaRPr lang="uk-UA" sz="1400" dirty="0">
              <a:latin typeface="Caviar Dreams" panose="020B0402020204020504" pitchFamily="34" charset="0"/>
            </a:endParaRPr>
          </a:p>
          <a:p>
            <a:r>
              <a:rPr lang="uk-UA" sz="1400" dirty="0" err="1">
                <a:latin typeface="Caviar Dreams" panose="020B0402020204020504" pitchFamily="34" charset="0"/>
              </a:rPr>
              <a:t>Производитель</a:t>
            </a:r>
            <a:r>
              <a:rPr lang="uk-UA" sz="1400" dirty="0">
                <a:latin typeface="Caviar Dreams" panose="020B0402020204020504" pitchFamily="34" charset="0"/>
              </a:rPr>
              <a:t>                                       Год </a:t>
            </a:r>
            <a:r>
              <a:rPr lang="uk-UA" sz="1400" dirty="0" err="1">
                <a:latin typeface="Caviar Dreams" panose="020B0402020204020504" pitchFamily="34" charset="0"/>
              </a:rPr>
              <a:t>выпуска</a:t>
            </a:r>
            <a:endParaRPr lang="uk-UA" sz="1400" dirty="0">
              <a:latin typeface="Caviar Dreams" panose="020B0402020204020504" pitchFamily="34" charset="0"/>
            </a:endParaRPr>
          </a:p>
          <a:p>
            <a:r>
              <a:rPr lang="uk-UA" sz="1400" dirty="0" err="1">
                <a:latin typeface="Caviar Dreams" panose="020B0402020204020504" pitchFamily="34" charset="0"/>
              </a:rPr>
              <a:t>Напряжение</a:t>
            </a:r>
            <a:r>
              <a:rPr lang="uk-UA" sz="1400" dirty="0">
                <a:latin typeface="Caviar Dreams" panose="020B0402020204020504" pitchFamily="34" charset="0"/>
              </a:rPr>
              <a:t>                                           </a:t>
            </a:r>
            <a:r>
              <a:rPr lang="uk-UA" sz="1400" dirty="0" err="1">
                <a:latin typeface="Caviar Dreams" panose="020B0402020204020504" pitchFamily="34" charset="0"/>
              </a:rPr>
              <a:t>Цена</a:t>
            </a:r>
            <a:endParaRPr lang="uk-UA" sz="1400" dirty="0">
              <a:latin typeface="Caviar Dreams" panose="020B0402020204020504" pitchFamily="34" charset="0"/>
            </a:endParaRPr>
          </a:p>
          <a:p>
            <a:endParaRPr lang="uk-UA" dirty="0">
              <a:latin typeface="Caviar Dreams" panose="020B0402020204020504" pitchFamily="34" charset="0"/>
            </a:endParaRP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563757-E7EC-C17C-3FDE-399FA25C5CF9}"/>
              </a:ext>
            </a:extLst>
          </p:cNvPr>
          <p:cNvSpPr txBox="1"/>
          <p:nvPr/>
        </p:nvSpPr>
        <p:spPr>
          <a:xfrm>
            <a:off x="4607953" y="924634"/>
            <a:ext cx="3151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  <a:latin typeface="Caviar Dreams" panose="020B0402020204020504" pitchFamily="34" charset="0"/>
              </a:rPr>
              <a:t>ЛУЧШИЕ ПРЕДЛОЖЕНИЯ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Caviar Dreams" panose="020B04020202040205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D32E00-FB73-1422-AD85-15E48377B1C1}"/>
              </a:ext>
            </a:extLst>
          </p:cNvPr>
          <p:cNvSpPr txBox="1"/>
          <p:nvPr/>
        </p:nvSpPr>
        <p:spPr>
          <a:xfrm>
            <a:off x="3023931" y="4889969"/>
            <a:ext cx="64330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</a:t>
            </a:r>
            <a:r>
              <a:rPr lang="ru-RU" sz="1600" dirty="0">
                <a:effectLst/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нергонезависимость. Прибыльность. </a:t>
            </a:r>
            <a:r>
              <a:rPr lang="ru-RU" sz="1600" dirty="0"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Конкурентоспособность</a:t>
            </a:r>
            <a:r>
              <a:rPr lang="ru-RU" sz="1600" dirty="0">
                <a:effectLst/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algn="ctr"/>
            <a:r>
              <a:rPr lang="ru-RU" sz="1600" dirty="0">
                <a:effectLst/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Все – в одном решении. </a:t>
            </a:r>
            <a:endParaRPr lang="en-US" sz="1600" dirty="0">
              <a:effectLst/>
              <a:latin typeface="Caviar Dreams" panose="020B04020202040205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</a:t>
            </a:r>
            <a:r>
              <a:rPr lang="ru-RU" sz="1000" dirty="0">
                <a:effectLst/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800" dirty="0">
                <a:effectLst/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переход почему ГПУ</a:t>
            </a:r>
            <a:endParaRPr lang="en-US" sz="1600" dirty="0">
              <a:latin typeface="Caviar Dreams" panose="020B0402020204020504" pitchFamily="34" charset="0"/>
            </a:endParaRPr>
          </a:p>
        </p:txBody>
      </p:sp>
      <p:sp>
        <p:nvSpPr>
          <p:cNvPr id="22" name="Облачко с текстом: овальное 21">
            <a:extLst>
              <a:ext uri="{FF2B5EF4-FFF2-40B4-BE49-F238E27FC236}">
                <a16:creationId xmlns:a16="http://schemas.microsoft.com/office/drawing/2014/main" id="{46019EE6-1268-DE58-6ECF-2887E2577BEC}"/>
              </a:ext>
            </a:extLst>
          </p:cNvPr>
          <p:cNvSpPr/>
          <p:nvPr/>
        </p:nvSpPr>
        <p:spPr>
          <a:xfrm>
            <a:off x="10847847" y="4929628"/>
            <a:ext cx="721242" cy="654201"/>
          </a:xfrm>
          <a:prstGeom prst="wedgeEllipseCallou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600" dirty="0"/>
              <a:t>Обратная связь кнопка</a:t>
            </a:r>
            <a:endParaRPr lang="en-US" sz="800" dirty="0"/>
          </a:p>
        </p:txBody>
      </p:sp>
      <p:pic>
        <p:nvPicPr>
          <p:cNvPr id="24" name="Рисунок 23" descr="Изображение выглядит как символ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16B431B-9BB5-6628-8CA3-40ACE35C375D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7876" y1="41013" x2="47876" y2="41013"/>
                        <a14:foregroundMark x1="53105" y1="40359" x2="53105" y2="40359"/>
                        <a14:foregroundMark x1="40523" y1="51307" x2="40523" y2="51307"/>
                        <a14:foregroundMark x1="40196" y1="68954" x2="40196" y2="68954"/>
                        <a14:foregroundMark x1="58987" y1="51307" x2="58987" y2="51307"/>
                        <a14:foregroundMark x1="60784" y1="69281" x2="60784" y2="69281"/>
                        <a14:foregroundMark x1="59967" y1="65359" x2="59967" y2="65359"/>
                        <a14:foregroundMark x1="59967" y1="72712" x2="59967" y2="72712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37" y="4557791"/>
            <a:ext cx="1445390" cy="1445390"/>
          </a:xfrm>
          <a:prstGeom prst="rect">
            <a:avLst/>
          </a:prstGeom>
        </p:spPr>
      </p:pic>
      <p:pic>
        <p:nvPicPr>
          <p:cNvPr id="3" name="Рисунок 2" descr="Изображение выглядит как символ, Прямоугольник, Шрифт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EE198F6-D8C1-8409-4C2C-6C71CB5098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50" y="3947119"/>
            <a:ext cx="246049" cy="254836"/>
          </a:xfrm>
          <a:prstGeom prst="rect">
            <a:avLst/>
          </a:prstGeom>
        </p:spPr>
      </p:pic>
      <p:pic>
        <p:nvPicPr>
          <p:cNvPr id="8" name="Рисунок 7" descr="Изображение выглядит как символ, круг, Прямоугольник, логотип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2718816-BAF6-0B18-B8AB-374496CF4D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80" y="4196408"/>
            <a:ext cx="253517" cy="254837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символ, круг, Графика, логотип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22F879B-3B34-D02A-67FD-3AA1F1EF05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779" y="4410948"/>
            <a:ext cx="253519" cy="263403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часы, настенные часы, круг, Кварцевые часы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3BC4C58-800A-AE90-328D-D2D2436AC411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995" y="4194384"/>
            <a:ext cx="253519" cy="233307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символ, Шрифт, круг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6BB40EE-0669-9E44-BF5E-F053AFF964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214" y="4451244"/>
            <a:ext cx="246049" cy="223107"/>
          </a:xfrm>
          <a:prstGeom prst="rect">
            <a:avLst/>
          </a:prstGeom>
        </p:spPr>
      </p:pic>
      <p:pic>
        <p:nvPicPr>
          <p:cNvPr id="28" name="Рисунок 27" descr="Изображение выглядит как круг, шаблон, Симметрия, спирал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744BCB7-57BA-6C14-313B-9A76ADAD6EE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99994" y="3944775"/>
            <a:ext cx="253519" cy="22122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C9B8038-BB40-CA02-4D5C-4FC9E22F410F}"/>
              </a:ext>
            </a:extLst>
          </p:cNvPr>
          <p:cNvSpPr txBox="1"/>
          <p:nvPr/>
        </p:nvSpPr>
        <p:spPr>
          <a:xfrm>
            <a:off x="4430542" y="2461451"/>
            <a:ext cx="312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MTU 20V4000 GS  GE0100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E1A91E-1855-DE15-2EC2-195D1C14128E}"/>
              </a:ext>
            </a:extLst>
          </p:cNvPr>
          <p:cNvSpPr txBox="1"/>
          <p:nvPr/>
        </p:nvSpPr>
        <p:spPr>
          <a:xfrm>
            <a:off x="10950404" y="-11597"/>
            <a:ext cx="1311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aviar Dreams" panose="020B0402020204020504" pitchFamily="34" charset="0"/>
              </a:rPr>
              <a:t>+380987666303</a:t>
            </a:r>
          </a:p>
          <a:p>
            <a:r>
              <a:rPr lang="en-US" sz="800" dirty="0">
                <a:latin typeface="Caviar Dreams" panose="020B0402020204020504" pitchFamily="34" charset="0"/>
              </a:rPr>
              <a:t>info@genexpert.ua</a:t>
            </a:r>
          </a:p>
        </p:txBody>
      </p:sp>
      <p:sp>
        <p:nvSpPr>
          <p:cNvPr id="31" name="Фигура, имеющая форму буквы L 30">
            <a:extLst>
              <a:ext uri="{FF2B5EF4-FFF2-40B4-BE49-F238E27FC236}">
                <a16:creationId xmlns:a16="http://schemas.microsoft.com/office/drawing/2014/main" id="{D78B1F93-E9C8-501C-AC46-9C07F4BAABFF}"/>
              </a:ext>
            </a:extLst>
          </p:cNvPr>
          <p:cNvSpPr/>
          <p:nvPr/>
        </p:nvSpPr>
        <p:spPr>
          <a:xfrm rot="2217136">
            <a:off x="1670086" y="2549038"/>
            <a:ext cx="343375" cy="384915"/>
          </a:xfrm>
          <a:prstGeom prst="corner">
            <a:avLst>
              <a:gd name="adj1" fmla="val 32151"/>
              <a:gd name="adj2" fmla="val 32439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Фигура, имеющая форму буквы L 31">
            <a:extLst>
              <a:ext uri="{FF2B5EF4-FFF2-40B4-BE49-F238E27FC236}">
                <a16:creationId xmlns:a16="http://schemas.microsoft.com/office/drawing/2014/main" id="{84EB43D1-02D3-5045-45E0-4A089580026F}"/>
              </a:ext>
            </a:extLst>
          </p:cNvPr>
          <p:cNvSpPr/>
          <p:nvPr/>
        </p:nvSpPr>
        <p:spPr>
          <a:xfrm rot="12975070">
            <a:off x="10708243" y="2523050"/>
            <a:ext cx="343375" cy="384915"/>
          </a:xfrm>
          <a:prstGeom prst="corner">
            <a:avLst>
              <a:gd name="adj1" fmla="val 32151"/>
              <a:gd name="adj2" fmla="val 32439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75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CAE7E2-E7E8-0C1C-E5A9-395C5B9973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8" y="43250"/>
            <a:ext cx="2141117" cy="7095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89B8F56-34EF-5797-A538-D251888EABCD}"/>
              </a:ext>
            </a:extLst>
          </p:cNvPr>
          <p:cNvSpPr/>
          <p:nvPr/>
        </p:nvSpPr>
        <p:spPr>
          <a:xfrm>
            <a:off x="2328959" y="186069"/>
            <a:ext cx="9746083" cy="4944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1270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lvl="0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Оборудование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Почему ГПУ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 нас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Полезное 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Калькулятор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30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Сотрудничество</a:t>
            </a:r>
            <a:r>
              <a:rPr lang="uk-UA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Контакты       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UKR</a:t>
            </a:r>
            <a:endParaRPr lang="en-US" sz="13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aviar Dreams" panose="020B0402020204020504" pitchFamily="34" charset="0"/>
            </a:endParaRPr>
          </a:p>
        </p:txBody>
      </p:sp>
      <p:sp>
        <p:nvSpPr>
          <p:cNvPr id="14" name="Блок-схема: знак завершения 13">
            <a:extLst>
              <a:ext uri="{FF2B5EF4-FFF2-40B4-BE49-F238E27FC236}">
                <a16:creationId xmlns:a16="http://schemas.microsoft.com/office/drawing/2014/main" id="{031AF0EF-88B7-28E6-2E28-C71192CCD163}"/>
              </a:ext>
            </a:extLst>
          </p:cNvPr>
          <p:cNvSpPr/>
          <p:nvPr/>
        </p:nvSpPr>
        <p:spPr>
          <a:xfrm>
            <a:off x="11111023" y="313660"/>
            <a:ext cx="824025" cy="239233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F50CB6-6ED3-4E0E-3680-E8731B96B6F0}"/>
              </a:ext>
            </a:extLst>
          </p:cNvPr>
          <p:cNvSpPr txBox="1"/>
          <p:nvPr/>
        </p:nvSpPr>
        <p:spPr>
          <a:xfrm>
            <a:off x="7953235" y="1346887"/>
            <a:ext cx="410561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uk-UA" dirty="0">
              <a:latin typeface="Caviar Dreams" panose="020B0402020204020504" pitchFamily="34" charset="0"/>
            </a:endParaRPr>
          </a:p>
          <a:p>
            <a:endParaRPr lang="uk-UA" dirty="0">
              <a:latin typeface="Caviar Dreams" panose="020B0402020204020504" pitchFamily="34" charset="0"/>
            </a:endParaRPr>
          </a:p>
          <a:p>
            <a:r>
              <a:rPr lang="uk-UA" sz="1400" dirty="0" err="1">
                <a:latin typeface="Caviar Dreams" panose="020B0402020204020504" pitchFamily="34" charset="0"/>
              </a:rPr>
              <a:t>Мощность</a:t>
            </a:r>
            <a:r>
              <a:rPr lang="uk-UA" sz="1400" dirty="0">
                <a:latin typeface="Caviar Dreams" panose="020B0402020204020504" pitchFamily="34" charset="0"/>
              </a:rPr>
              <a:t>                               </a:t>
            </a:r>
            <a:r>
              <a:rPr lang="uk-UA" sz="1400" dirty="0" err="1">
                <a:latin typeface="Caviar Dreams" panose="020B0402020204020504" pitchFamily="34" charset="0"/>
              </a:rPr>
              <a:t>Состояние</a:t>
            </a:r>
            <a:endParaRPr lang="uk-UA" sz="1400" dirty="0">
              <a:latin typeface="Caviar Dreams" panose="020B0402020204020504" pitchFamily="34" charset="0"/>
            </a:endParaRPr>
          </a:p>
          <a:p>
            <a:r>
              <a:rPr lang="uk-UA" sz="1400" dirty="0" err="1">
                <a:latin typeface="Caviar Dreams" panose="020B0402020204020504" pitchFamily="34" charset="0"/>
              </a:rPr>
              <a:t>Производитель</a:t>
            </a:r>
            <a:r>
              <a:rPr lang="uk-UA" sz="1400" dirty="0">
                <a:latin typeface="Caviar Dreams" panose="020B0402020204020504" pitchFamily="34" charset="0"/>
              </a:rPr>
              <a:t>                        Год </a:t>
            </a:r>
            <a:r>
              <a:rPr lang="uk-UA" sz="1400" dirty="0" err="1">
                <a:latin typeface="Caviar Dreams" panose="020B0402020204020504" pitchFamily="34" charset="0"/>
              </a:rPr>
              <a:t>выпуска</a:t>
            </a:r>
            <a:endParaRPr lang="uk-UA" sz="1400" dirty="0">
              <a:latin typeface="Caviar Dreams" panose="020B0402020204020504" pitchFamily="34" charset="0"/>
            </a:endParaRPr>
          </a:p>
          <a:p>
            <a:r>
              <a:rPr lang="uk-UA" sz="1400" dirty="0" err="1">
                <a:latin typeface="Caviar Dreams" panose="020B0402020204020504" pitchFamily="34" charset="0"/>
              </a:rPr>
              <a:t>Напряжение</a:t>
            </a:r>
            <a:r>
              <a:rPr lang="uk-UA" sz="1400" dirty="0">
                <a:latin typeface="Caviar Dreams" panose="020B0402020204020504" pitchFamily="34" charset="0"/>
              </a:rPr>
              <a:t>                            </a:t>
            </a:r>
            <a:r>
              <a:rPr lang="uk-UA" sz="1400" dirty="0" err="1">
                <a:latin typeface="Caviar Dreams" panose="020B0402020204020504" pitchFamily="34" charset="0"/>
              </a:rPr>
              <a:t>Цена</a:t>
            </a:r>
            <a:endParaRPr lang="uk-UA" sz="1400" dirty="0">
              <a:latin typeface="Caviar Dreams" panose="020B0402020204020504" pitchFamily="34" charset="0"/>
            </a:endParaRPr>
          </a:p>
          <a:p>
            <a:endParaRPr lang="uk-UA" dirty="0">
              <a:latin typeface="Caviar Dreams" panose="020B0402020204020504" pitchFamily="34" charset="0"/>
            </a:endParaRP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563757-E7EC-C17C-3FDE-399FA25C5CF9}"/>
              </a:ext>
            </a:extLst>
          </p:cNvPr>
          <p:cNvSpPr txBox="1"/>
          <p:nvPr/>
        </p:nvSpPr>
        <p:spPr>
          <a:xfrm>
            <a:off x="2258075" y="808166"/>
            <a:ext cx="772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  <a:latin typeface="Caviar Dreams" panose="020B0402020204020504" pitchFamily="34" charset="0"/>
              </a:rPr>
              <a:t>Лучшие предложения на рынке газопоршневого оборудования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Caviar Dreams" panose="020B0402020204020504" pitchFamily="34" charset="0"/>
            </a:endParaRPr>
          </a:p>
        </p:txBody>
      </p:sp>
      <p:sp>
        <p:nvSpPr>
          <p:cNvPr id="22" name="Облачко с текстом: овальное 21">
            <a:extLst>
              <a:ext uri="{FF2B5EF4-FFF2-40B4-BE49-F238E27FC236}">
                <a16:creationId xmlns:a16="http://schemas.microsoft.com/office/drawing/2014/main" id="{46019EE6-1268-DE58-6ECF-2887E2577BEC}"/>
              </a:ext>
            </a:extLst>
          </p:cNvPr>
          <p:cNvSpPr/>
          <p:nvPr/>
        </p:nvSpPr>
        <p:spPr>
          <a:xfrm>
            <a:off x="11132191" y="5503786"/>
            <a:ext cx="721242" cy="654201"/>
          </a:xfrm>
          <a:prstGeom prst="wedgeEllipseCallou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600" dirty="0"/>
              <a:t>Обратная связь кнопка</a:t>
            </a:r>
            <a:endParaRPr lang="en-US" sz="800" dirty="0"/>
          </a:p>
        </p:txBody>
      </p:sp>
      <p:pic>
        <p:nvPicPr>
          <p:cNvPr id="3" name="Рисунок 2" descr="Изображение выглядит как символ, Прямоугольник, Шрифт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EE198F6-D8C1-8409-4C2C-6C71CB509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718" y="1914005"/>
            <a:ext cx="246049" cy="254836"/>
          </a:xfrm>
          <a:prstGeom prst="rect">
            <a:avLst/>
          </a:prstGeom>
        </p:spPr>
      </p:pic>
      <p:pic>
        <p:nvPicPr>
          <p:cNvPr id="8" name="Рисунок 7" descr="Изображение выглядит как символ, круг, Прямоугольник, логотип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2718816-BAF6-0B18-B8AB-374496CF4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748" y="2163294"/>
            <a:ext cx="253517" cy="254837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символ, круг, Графика, логотип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22F879B-3B34-D02A-67FD-3AA1F1EF05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286" y="2330398"/>
            <a:ext cx="253519" cy="263403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часы, настенные часы, круг, Кварцевые часы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3BC4C58-800A-AE90-328D-D2D2436AC41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286" y="2121577"/>
            <a:ext cx="253519" cy="233307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символ, Шрифт, круг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6BB40EE-0669-9E44-BF5E-F053AFF964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82" y="2418130"/>
            <a:ext cx="246049" cy="223107"/>
          </a:xfrm>
          <a:prstGeom prst="rect">
            <a:avLst/>
          </a:prstGeom>
        </p:spPr>
      </p:pic>
      <p:pic>
        <p:nvPicPr>
          <p:cNvPr id="28" name="Рисунок 27" descr="Изображение выглядит как круг, шаблон, Симметрия, спирал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744BCB7-57BA-6C14-313B-9A76ADAD6E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12420" y="1875751"/>
            <a:ext cx="253519" cy="22122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C9B8038-BB40-CA02-4D5C-4FC9E22F410F}"/>
              </a:ext>
            </a:extLst>
          </p:cNvPr>
          <p:cNvSpPr txBox="1"/>
          <p:nvPr/>
        </p:nvSpPr>
        <p:spPr>
          <a:xfrm>
            <a:off x="7704414" y="1486783"/>
            <a:ext cx="312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MTU 20V4000 GS  GE0100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E1A91E-1855-DE15-2EC2-195D1C14128E}"/>
              </a:ext>
            </a:extLst>
          </p:cNvPr>
          <p:cNvSpPr txBox="1"/>
          <p:nvPr/>
        </p:nvSpPr>
        <p:spPr>
          <a:xfrm>
            <a:off x="10950404" y="-11597"/>
            <a:ext cx="1311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aviar Dreams" panose="020B0402020204020504" pitchFamily="34" charset="0"/>
              </a:rPr>
              <a:t>+380987666303</a:t>
            </a:r>
          </a:p>
          <a:p>
            <a:r>
              <a:rPr lang="en-US" sz="800" dirty="0">
                <a:latin typeface="Caviar Dreams" panose="020B0402020204020504" pitchFamily="34" charset="0"/>
              </a:rPr>
              <a:t>info@genexpert.ua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5ED093-CC16-6D1F-2E94-43855B78CB1A}"/>
              </a:ext>
            </a:extLst>
          </p:cNvPr>
          <p:cNvSpPr txBox="1"/>
          <p:nvPr/>
        </p:nvSpPr>
        <p:spPr>
          <a:xfrm>
            <a:off x="350875" y="1382200"/>
            <a:ext cx="15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Фильтрация: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38357F-D947-230A-D363-87E9B3BAF5D0}"/>
              </a:ext>
            </a:extLst>
          </p:cNvPr>
          <p:cNvSpPr txBox="1"/>
          <p:nvPr/>
        </p:nvSpPr>
        <p:spPr>
          <a:xfrm>
            <a:off x="350874" y="1271115"/>
            <a:ext cx="1509823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uk-UA" dirty="0">
              <a:latin typeface="Caviar Dreams" panose="020B0402020204020504" pitchFamily="34" charset="0"/>
            </a:endParaRPr>
          </a:p>
          <a:p>
            <a:endParaRPr lang="uk-UA" dirty="0">
              <a:latin typeface="Caviar Dreams" panose="020B0402020204020504" pitchFamily="34" charset="0"/>
            </a:endParaRPr>
          </a:p>
          <a:p>
            <a:r>
              <a:rPr lang="uk-UA" sz="1400" dirty="0" err="1">
                <a:latin typeface="Caviar Dreams" panose="020B0402020204020504" pitchFamily="34" charset="0"/>
              </a:rPr>
              <a:t>Мощность</a:t>
            </a:r>
            <a:r>
              <a:rPr lang="uk-UA" sz="1400" dirty="0">
                <a:latin typeface="Caviar Dreams" panose="020B0402020204020504" pitchFamily="34" charset="0"/>
              </a:rPr>
              <a:t> </a:t>
            </a:r>
          </a:p>
          <a:p>
            <a:endParaRPr lang="uk-UA" sz="1400" dirty="0">
              <a:latin typeface="Caviar Dreams" panose="020B0402020204020504" pitchFamily="34" charset="0"/>
            </a:endParaRPr>
          </a:p>
          <a:p>
            <a:endParaRPr lang="uk-UA" sz="1400" dirty="0">
              <a:latin typeface="Caviar Dreams" panose="020B0402020204020504" pitchFamily="34" charset="0"/>
            </a:endParaRPr>
          </a:p>
          <a:p>
            <a:r>
              <a:rPr lang="uk-UA" sz="1400" dirty="0" err="1">
                <a:latin typeface="Caviar Dreams" panose="020B0402020204020504" pitchFamily="34" charset="0"/>
              </a:rPr>
              <a:t>Производитель</a:t>
            </a:r>
            <a:endParaRPr lang="uk-UA" sz="1400" dirty="0">
              <a:latin typeface="Caviar Dreams" panose="020B0402020204020504" pitchFamily="34" charset="0"/>
            </a:endParaRPr>
          </a:p>
          <a:p>
            <a:endParaRPr lang="uk-UA" sz="1400" dirty="0">
              <a:latin typeface="Caviar Dreams" panose="020B0402020204020504" pitchFamily="34" charset="0"/>
            </a:endParaRPr>
          </a:p>
          <a:p>
            <a:r>
              <a:rPr lang="uk-UA" sz="1400" dirty="0" err="1">
                <a:latin typeface="Caviar Dreams" panose="020B0402020204020504" pitchFamily="34" charset="0"/>
              </a:rPr>
              <a:t>Напряжение</a:t>
            </a:r>
            <a:r>
              <a:rPr lang="uk-UA" sz="1400" dirty="0">
                <a:latin typeface="Caviar Dreams" panose="020B0402020204020504" pitchFamily="34" charset="0"/>
              </a:rPr>
              <a:t> </a:t>
            </a:r>
          </a:p>
          <a:p>
            <a:endParaRPr lang="uk-UA" sz="1400" dirty="0">
              <a:latin typeface="Caviar Dreams" panose="020B0402020204020504" pitchFamily="34" charset="0"/>
            </a:endParaRPr>
          </a:p>
          <a:p>
            <a:r>
              <a:rPr lang="uk-UA" sz="1400" dirty="0" err="1">
                <a:latin typeface="Caviar Dreams" panose="020B0402020204020504" pitchFamily="34" charset="0"/>
              </a:rPr>
              <a:t>Состояние</a:t>
            </a:r>
            <a:endParaRPr lang="uk-UA" sz="1400" dirty="0">
              <a:latin typeface="Caviar Dreams" panose="020B0402020204020504" pitchFamily="34" charset="0"/>
            </a:endParaRPr>
          </a:p>
          <a:p>
            <a:endParaRPr lang="uk-UA" sz="1400" dirty="0">
              <a:latin typeface="Caviar Dreams" panose="020B0402020204020504" pitchFamily="34" charset="0"/>
            </a:endParaRPr>
          </a:p>
          <a:p>
            <a:r>
              <a:rPr lang="uk-UA" sz="1400" dirty="0">
                <a:latin typeface="Caviar Dreams" panose="020B0402020204020504" pitchFamily="34" charset="0"/>
              </a:rPr>
              <a:t>Год </a:t>
            </a:r>
            <a:r>
              <a:rPr lang="uk-UA" sz="1400" dirty="0" err="1">
                <a:latin typeface="Caviar Dreams" panose="020B0402020204020504" pitchFamily="34" charset="0"/>
              </a:rPr>
              <a:t>выпуска</a:t>
            </a:r>
            <a:endParaRPr lang="uk-UA" sz="1400" dirty="0">
              <a:latin typeface="Caviar Dreams" panose="020B0402020204020504" pitchFamily="34" charset="0"/>
            </a:endParaRPr>
          </a:p>
          <a:p>
            <a:endParaRPr lang="uk-UA" sz="1400" dirty="0">
              <a:latin typeface="Caviar Dreams" panose="020B0402020204020504" pitchFamily="34" charset="0"/>
            </a:endParaRPr>
          </a:p>
          <a:p>
            <a:r>
              <a:rPr lang="uk-UA" sz="1400" dirty="0" err="1">
                <a:latin typeface="Caviar Dreams" panose="020B0402020204020504" pitchFamily="34" charset="0"/>
              </a:rPr>
              <a:t>Цена</a:t>
            </a:r>
            <a:endParaRPr lang="uk-UA" sz="1400" dirty="0">
              <a:latin typeface="Caviar Dreams" panose="020B0402020204020504" pitchFamily="34" charset="0"/>
            </a:endParaRPr>
          </a:p>
          <a:p>
            <a:endParaRPr lang="uk-UA" sz="1400" dirty="0">
              <a:latin typeface="Caviar Dreams" panose="020B0402020204020504" pitchFamily="34" charset="0"/>
            </a:endParaRPr>
          </a:p>
          <a:p>
            <a:endParaRPr lang="uk-UA" sz="1400" dirty="0">
              <a:latin typeface="Caviar Dreams" panose="020B0402020204020504" pitchFamily="34" charset="0"/>
            </a:endParaRPr>
          </a:p>
          <a:p>
            <a:endParaRPr lang="uk-UA" sz="1400" dirty="0">
              <a:latin typeface="Caviar Dreams" panose="020B0402020204020504" pitchFamily="34" charset="0"/>
            </a:endParaRPr>
          </a:p>
          <a:p>
            <a:endParaRPr lang="uk-UA" dirty="0">
              <a:latin typeface="Caviar Dreams" panose="020B0402020204020504" pitchFamily="34" charset="0"/>
            </a:endParaRPr>
          </a:p>
          <a:p>
            <a:endParaRPr lang="en-US" dirty="0"/>
          </a:p>
        </p:txBody>
      </p:sp>
      <p:pic>
        <p:nvPicPr>
          <p:cNvPr id="18" name="Рисунок 17" descr="Изображение выглядит как символ, Прямоугольник, Шрифт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1FFED84-F488-0481-4932-3941E73B3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0" y="1862617"/>
            <a:ext cx="230331" cy="238557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символ, круг, Прямоугольник, логотип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28DCF57-A550-02D4-B9FD-C7F8E4281C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4" y="2475277"/>
            <a:ext cx="237321" cy="238557"/>
          </a:xfrm>
          <a:prstGeom prst="rect">
            <a:avLst/>
          </a:prstGeom>
        </p:spPr>
      </p:pic>
      <p:pic>
        <p:nvPicPr>
          <p:cNvPr id="25" name="Рисунок 24" descr="Изображение выглядит как символ, Шрифт, круг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566D31B-390B-C36F-5FF8-32FDF41990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0" y="2939801"/>
            <a:ext cx="246048" cy="223106"/>
          </a:xfrm>
          <a:prstGeom prst="rect">
            <a:avLst/>
          </a:prstGeom>
        </p:spPr>
      </p:pic>
      <p:pic>
        <p:nvPicPr>
          <p:cNvPr id="33" name="Рисунок 32" descr="Изображение выглядит как круг, шаблон, Симметрия, спирал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C21A7A1-C712-23F9-D272-389E0F29D3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939" y="3366212"/>
            <a:ext cx="253520" cy="221221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часы, настенные часы, круг, Кварцевые часы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13A3B50-E7E2-7D36-24C3-EE0A24F2E09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25" y="3775814"/>
            <a:ext cx="253519" cy="233307"/>
          </a:xfrm>
          <a:prstGeom prst="rect">
            <a:avLst/>
          </a:prstGeom>
        </p:spPr>
      </p:pic>
      <p:pic>
        <p:nvPicPr>
          <p:cNvPr id="35" name="Рисунок 34" descr="Изображение выглядит как символ, круг, Графика, логотип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CA03B68-74D4-9D36-94DC-9821990C9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49" y="4230062"/>
            <a:ext cx="215146" cy="223534"/>
          </a:xfrm>
          <a:prstGeom prst="rect">
            <a:avLst/>
          </a:prstGeom>
        </p:spPr>
      </p:pic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19532FCA-9541-C5E8-03A7-2C3EC94D7398}"/>
              </a:ext>
            </a:extLst>
          </p:cNvPr>
          <p:cNvSpPr/>
          <p:nvPr/>
        </p:nvSpPr>
        <p:spPr>
          <a:xfrm>
            <a:off x="363351" y="2181265"/>
            <a:ext cx="590651" cy="199633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Caviar Dreams" panose="020B0402020204020504" pitchFamily="34" charset="0"/>
              </a:rPr>
              <a:t>от</a:t>
            </a:r>
            <a:endParaRPr lang="en-US" sz="1100" dirty="0">
              <a:latin typeface="Caviar Dreams" panose="020B0402020204020504" pitchFamily="34" charset="0"/>
            </a:endParaRPr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46559A1A-9FA0-5B31-325E-365E7A608F85}"/>
              </a:ext>
            </a:extLst>
          </p:cNvPr>
          <p:cNvSpPr/>
          <p:nvPr/>
        </p:nvSpPr>
        <p:spPr>
          <a:xfrm>
            <a:off x="1011184" y="2181265"/>
            <a:ext cx="590651" cy="199633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050" dirty="0">
                <a:latin typeface="Caviar Dreams" panose="020B0402020204020504" pitchFamily="34" charset="0"/>
              </a:rPr>
              <a:t>до</a:t>
            </a:r>
            <a:endParaRPr lang="en-US" sz="1050" dirty="0">
              <a:latin typeface="Caviar Dreams" panose="020B0402020204020504" pitchFamily="34" charset="0"/>
            </a:endParaRPr>
          </a:p>
        </p:txBody>
      </p:sp>
      <p:sp>
        <p:nvSpPr>
          <p:cNvPr id="39" name="Равнобедренный треугольник 38">
            <a:extLst>
              <a:ext uri="{FF2B5EF4-FFF2-40B4-BE49-F238E27FC236}">
                <a16:creationId xmlns:a16="http://schemas.microsoft.com/office/drawing/2014/main" id="{2B4EC9A0-021C-1BAF-F5DC-8A0C30D0B11B}"/>
              </a:ext>
            </a:extLst>
          </p:cNvPr>
          <p:cNvSpPr/>
          <p:nvPr/>
        </p:nvSpPr>
        <p:spPr>
          <a:xfrm>
            <a:off x="1754881" y="1948147"/>
            <a:ext cx="127591" cy="122275"/>
          </a:xfrm>
          <a:prstGeom prst="triangle">
            <a:avLst/>
          </a:prstGeom>
          <a:solidFill>
            <a:srgbClr val="92D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Равнобедренный треугольник 39">
            <a:extLst>
              <a:ext uri="{FF2B5EF4-FFF2-40B4-BE49-F238E27FC236}">
                <a16:creationId xmlns:a16="http://schemas.microsoft.com/office/drawing/2014/main" id="{E7BC670C-D9C8-C3D9-2963-F2EABA78970A}"/>
              </a:ext>
            </a:extLst>
          </p:cNvPr>
          <p:cNvSpPr/>
          <p:nvPr/>
        </p:nvSpPr>
        <p:spPr>
          <a:xfrm rot="10800000">
            <a:off x="1754882" y="2569760"/>
            <a:ext cx="127591" cy="12227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Равнобедренный треугольник 40">
            <a:extLst>
              <a:ext uri="{FF2B5EF4-FFF2-40B4-BE49-F238E27FC236}">
                <a16:creationId xmlns:a16="http://schemas.microsoft.com/office/drawing/2014/main" id="{0E99E2C5-C40A-E096-98AA-F90296339293}"/>
              </a:ext>
            </a:extLst>
          </p:cNvPr>
          <p:cNvSpPr/>
          <p:nvPr/>
        </p:nvSpPr>
        <p:spPr>
          <a:xfrm rot="10800000">
            <a:off x="1740574" y="3841275"/>
            <a:ext cx="127591" cy="12227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Равнобедренный треугольник 41">
            <a:extLst>
              <a:ext uri="{FF2B5EF4-FFF2-40B4-BE49-F238E27FC236}">
                <a16:creationId xmlns:a16="http://schemas.microsoft.com/office/drawing/2014/main" id="{E13185A9-854E-5CBF-7503-5325664BAB90}"/>
              </a:ext>
            </a:extLst>
          </p:cNvPr>
          <p:cNvSpPr/>
          <p:nvPr/>
        </p:nvSpPr>
        <p:spPr>
          <a:xfrm rot="10800000">
            <a:off x="1754881" y="2993956"/>
            <a:ext cx="127591" cy="12227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Равнобедренный треугольник 42">
            <a:extLst>
              <a:ext uri="{FF2B5EF4-FFF2-40B4-BE49-F238E27FC236}">
                <a16:creationId xmlns:a16="http://schemas.microsoft.com/office/drawing/2014/main" id="{40295BAE-C9C6-46B2-3461-C0B233492F4B}"/>
              </a:ext>
            </a:extLst>
          </p:cNvPr>
          <p:cNvSpPr/>
          <p:nvPr/>
        </p:nvSpPr>
        <p:spPr>
          <a:xfrm rot="10800000">
            <a:off x="1754881" y="4272043"/>
            <a:ext cx="127591" cy="12227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Равнобедренный треугольник 43">
            <a:extLst>
              <a:ext uri="{FF2B5EF4-FFF2-40B4-BE49-F238E27FC236}">
                <a16:creationId xmlns:a16="http://schemas.microsoft.com/office/drawing/2014/main" id="{4E003C00-F41F-5155-D11B-B246A4F02143}"/>
              </a:ext>
            </a:extLst>
          </p:cNvPr>
          <p:cNvSpPr/>
          <p:nvPr/>
        </p:nvSpPr>
        <p:spPr>
          <a:xfrm rot="10800000">
            <a:off x="1754881" y="3430221"/>
            <a:ext cx="127591" cy="12227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284FD6-0721-74CC-8C46-11A78806F36E}"/>
              </a:ext>
            </a:extLst>
          </p:cNvPr>
          <p:cNvSpPr txBox="1"/>
          <p:nvPr/>
        </p:nvSpPr>
        <p:spPr>
          <a:xfrm>
            <a:off x="7953235" y="3567906"/>
            <a:ext cx="410561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uk-UA" dirty="0">
              <a:latin typeface="Caviar Dreams" panose="020B0402020204020504" pitchFamily="34" charset="0"/>
            </a:endParaRPr>
          </a:p>
          <a:p>
            <a:endParaRPr lang="uk-UA" dirty="0">
              <a:latin typeface="Caviar Dreams" panose="020B0402020204020504" pitchFamily="34" charset="0"/>
            </a:endParaRPr>
          </a:p>
          <a:p>
            <a:r>
              <a:rPr lang="uk-UA" sz="1400" dirty="0" err="1">
                <a:latin typeface="Caviar Dreams" panose="020B0402020204020504" pitchFamily="34" charset="0"/>
              </a:rPr>
              <a:t>Мощность</a:t>
            </a:r>
            <a:r>
              <a:rPr lang="uk-UA" sz="1400" dirty="0">
                <a:latin typeface="Caviar Dreams" panose="020B0402020204020504" pitchFamily="34" charset="0"/>
              </a:rPr>
              <a:t>                               </a:t>
            </a:r>
            <a:r>
              <a:rPr lang="uk-UA" sz="1400" dirty="0" err="1">
                <a:latin typeface="Caviar Dreams" panose="020B0402020204020504" pitchFamily="34" charset="0"/>
              </a:rPr>
              <a:t>Состояние</a:t>
            </a:r>
            <a:endParaRPr lang="uk-UA" sz="1400" dirty="0">
              <a:latin typeface="Caviar Dreams" panose="020B0402020204020504" pitchFamily="34" charset="0"/>
            </a:endParaRPr>
          </a:p>
          <a:p>
            <a:r>
              <a:rPr lang="uk-UA" sz="1400" dirty="0" err="1">
                <a:latin typeface="Caviar Dreams" panose="020B0402020204020504" pitchFamily="34" charset="0"/>
              </a:rPr>
              <a:t>Производитель</a:t>
            </a:r>
            <a:r>
              <a:rPr lang="uk-UA" sz="1400" dirty="0">
                <a:latin typeface="Caviar Dreams" panose="020B0402020204020504" pitchFamily="34" charset="0"/>
              </a:rPr>
              <a:t>                        Год </a:t>
            </a:r>
            <a:r>
              <a:rPr lang="uk-UA" sz="1400" dirty="0" err="1">
                <a:latin typeface="Caviar Dreams" panose="020B0402020204020504" pitchFamily="34" charset="0"/>
              </a:rPr>
              <a:t>выпуска</a:t>
            </a:r>
            <a:endParaRPr lang="uk-UA" sz="1400" dirty="0">
              <a:latin typeface="Caviar Dreams" panose="020B0402020204020504" pitchFamily="34" charset="0"/>
            </a:endParaRPr>
          </a:p>
          <a:p>
            <a:r>
              <a:rPr lang="uk-UA" sz="1400" dirty="0" err="1">
                <a:latin typeface="Caviar Dreams" panose="020B0402020204020504" pitchFamily="34" charset="0"/>
              </a:rPr>
              <a:t>Напряжение</a:t>
            </a:r>
            <a:r>
              <a:rPr lang="uk-UA" sz="1400" dirty="0">
                <a:latin typeface="Caviar Dreams" panose="020B0402020204020504" pitchFamily="34" charset="0"/>
              </a:rPr>
              <a:t>                            </a:t>
            </a:r>
            <a:r>
              <a:rPr lang="uk-UA" sz="1400" dirty="0" err="1">
                <a:latin typeface="Caviar Dreams" panose="020B0402020204020504" pitchFamily="34" charset="0"/>
              </a:rPr>
              <a:t>Цена</a:t>
            </a:r>
            <a:endParaRPr lang="uk-UA" sz="1400" dirty="0">
              <a:latin typeface="Caviar Dreams" panose="020B0402020204020504" pitchFamily="34" charset="0"/>
            </a:endParaRPr>
          </a:p>
          <a:p>
            <a:endParaRPr lang="uk-UA" dirty="0">
              <a:latin typeface="Caviar Dreams" panose="020B0402020204020504" pitchFamily="34" charset="0"/>
            </a:endParaRPr>
          </a:p>
          <a:p>
            <a:endParaRPr lang="en-US" dirty="0"/>
          </a:p>
        </p:txBody>
      </p:sp>
      <p:pic>
        <p:nvPicPr>
          <p:cNvPr id="47" name="Рисунок 46" descr="Изображение выглядит как символ, Прямоугольник, Шрифт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24E1D4F-AF04-FD1D-1A02-A4EA1A81A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718" y="4135024"/>
            <a:ext cx="246049" cy="254836"/>
          </a:xfrm>
          <a:prstGeom prst="rect">
            <a:avLst/>
          </a:prstGeom>
        </p:spPr>
      </p:pic>
      <p:pic>
        <p:nvPicPr>
          <p:cNvPr id="48" name="Рисунок 47" descr="Изображение выглядит как символ, круг, Прямоугольник, логотип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740920C-7A74-D8F1-B5F9-1F9A59E225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748" y="4384313"/>
            <a:ext cx="253517" cy="254837"/>
          </a:xfrm>
          <a:prstGeom prst="rect">
            <a:avLst/>
          </a:prstGeom>
        </p:spPr>
      </p:pic>
      <p:pic>
        <p:nvPicPr>
          <p:cNvPr id="49" name="Рисунок 48" descr="Изображение выглядит как символ, круг, Графика, логотип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5B33942-AC6B-64E8-39D3-AF4FC84F53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286" y="4551417"/>
            <a:ext cx="253519" cy="263403"/>
          </a:xfrm>
          <a:prstGeom prst="rect">
            <a:avLst/>
          </a:prstGeom>
        </p:spPr>
      </p:pic>
      <p:pic>
        <p:nvPicPr>
          <p:cNvPr id="50" name="Рисунок 49" descr="Изображение выглядит как часы, настенные часы, круг, Кварцевые часы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F0F5EFE-D04C-92BA-0D61-B31D0618CDE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286" y="4342596"/>
            <a:ext cx="253519" cy="233307"/>
          </a:xfrm>
          <a:prstGeom prst="rect">
            <a:avLst/>
          </a:prstGeom>
        </p:spPr>
      </p:pic>
      <p:pic>
        <p:nvPicPr>
          <p:cNvPr id="51" name="Рисунок 50" descr="Изображение выглядит как символ, Шрифт, круг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A11BED1-20CA-7FE4-F8FE-2C4A77DF1F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82" y="4639149"/>
            <a:ext cx="246049" cy="223107"/>
          </a:xfrm>
          <a:prstGeom prst="rect">
            <a:avLst/>
          </a:prstGeom>
        </p:spPr>
      </p:pic>
      <p:pic>
        <p:nvPicPr>
          <p:cNvPr id="52" name="Рисунок 51" descr="Изображение выглядит как круг, шаблон, Симметрия, спирал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05E1E0E-662C-CF2C-F78F-2253B62973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12420" y="4096770"/>
            <a:ext cx="253519" cy="22122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740F3CA-0DD8-BA29-DE78-7D0DD3D90584}"/>
              </a:ext>
            </a:extLst>
          </p:cNvPr>
          <p:cNvSpPr txBox="1"/>
          <p:nvPr/>
        </p:nvSpPr>
        <p:spPr>
          <a:xfrm>
            <a:off x="7704414" y="3707802"/>
            <a:ext cx="284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Jenbacher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 J624 GE0101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45D971-534A-1D7C-21C9-195FBC34C2D7}"/>
              </a:ext>
            </a:extLst>
          </p:cNvPr>
          <p:cNvSpPr txBox="1"/>
          <p:nvPr/>
        </p:nvSpPr>
        <p:spPr>
          <a:xfrm>
            <a:off x="7981722" y="5749531"/>
            <a:ext cx="395332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uk-UA" dirty="0">
              <a:latin typeface="Caviar Dreams" panose="020B0402020204020504" pitchFamily="34" charset="0"/>
            </a:endParaRPr>
          </a:p>
          <a:p>
            <a:endParaRPr lang="uk-UA" dirty="0">
              <a:latin typeface="Caviar Dreams" panose="020B0402020204020504" pitchFamily="34" charset="0"/>
            </a:endParaRPr>
          </a:p>
          <a:p>
            <a:r>
              <a:rPr lang="uk-UA" sz="1400" dirty="0" err="1">
                <a:latin typeface="Caviar Dreams" panose="020B0402020204020504" pitchFamily="34" charset="0"/>
              </a:rPr>
              <a:t>Мощность</a:t>
            </a:r>
            <a:r>
              <a:rPr lang="uk-UA" sz="1400" dirty="0">
                <a:latin typeface="Caviar Dreams" panose="020B0402020204020504" pitchFamily="34" charset="0"/>
              </a:rPr>
              <a:t>                               </a:t>
            </a:r>
            <a:r>
              <a:rPr lang="uk-UA" sz="1400" dirty="0" err="1">
                <a:latin typeface="Caviar Dreams" panose="020B0402020204020504" pitchFamily="34" charset="0"/>
              </a:rPr>
              <a:t>Состояние</a:t>
            </a:r>
            <a:endParaRPr lang="uk-UA" sz="1400" dirty="0">
              <a:latin typeface="Caviar Dreams" panose="020B0402020204020504" pitchFamily="34" charset="0"/>
            </a:endParaRPr>
          </a:p>
          <a:p>
            <a:r>
              <a:rPr lang="uk-UA" sz="1400" dirty="0" err="1">
                <a:latin typeface="Caviar Dreams" panose="020B0402020204020504" pitchFamily="34" charset="0"/>
              </a:rPr>
              <a:t>Производитель</a:t>
            </a:r>
            <a:r>
              <a:rPr lang="uk-UA" sz="1400" dirty="0">
                <a:latin typeface="Caviar Dreams" panose="020B0402020204020504" pitchFamily="34" charset="0"/>
              </a:rPr>
              <a:t>                        Год </a:t>
            </a:r>
            <a:r>
              <a:rPr lang="uk-UA" sz="1400" dirty="0" err="1">
                <a:latin typeface="Caviar Dreams" panose="020B0402020204020504" pitchFamily="34" charset="0"/>
              </a:rPr>
              <a:t>выпуска</a:t>
            </a:r>
            <a:endParaRPr lang="uk-UA" sz="1400" dirty="0">
              <a:latin typeface="Caviar Dreams" panose="020B0402020204020504" pitchFamily="34" charset="0"/>
            </a:endParaRPr>
          </a:p>
          <a:p>
            <a:endParaRPr lang="uk-UA" dirty="0">
              <a:latin typeface="Caviar Dreams" panose="020B0402020204020504" pitchFamily="34" charset="0"/>
            </a:endParaRPr>
          </a:p>
          <a:p>
            <a:endParaRPr lang="en-US" dirty="0"/>
          </a:p>
        </p:txBody>
      </p:sp>
      <p:pic>
        <p:nvPicPr>
          <p:cNvPr id="56" name="Рисунок 55" descr="Изображение выглядит как символ, Прямоугольник, Шрифт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A0118B5-5108-6E8A-1965-C85F85408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205" y="6316649"/>
            <a:ext cx="246049" cy="254836"/>
          </a:xfrm>
          <a:prstGeom prst="rect">
            <a:avLst/>
          </a:prstGeom>
        </p:spPr>
      </p:pic>
      <p:pic>
        <p:nvPicPr>
          <p:cNvPr id="57" name="Рисунок 56" descr="Изображение выглядит как символ, круг, Прямоугольник, логотип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0C76D5A-3E02-68FD-CEB2-0C76BB0D9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443" y="6588068"/>
            <a:ext cx="253517" cy="254837"/>
          </a:xfrm>
          <a:prstGeom prst="rect">
            <a:avLst/>
          </a:prstGeom>
        </p:spPr>
      </p:pic>
      <p:pic>
        <p:nvPicPr>
          <p:cNvPr id="59" name="Рисунок 58" descr="Изображение выглядит как часы, настенные часы, круг, Кварцевые часы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1D91D98-222C-C29E-9DA3-2773020EAE8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906" y="6555277"/>
            <a:ext cx="253519" cy="233307"/>
          </a:xfrm>
          <a:prstGeom prst="rect">
            <a:avLst/>
          </a:prstGeom>
        </p:spPr>
      </p:pic>
      <p:pic>
        <p:nvPicPr>
          <p:cNvPr id="61" name="Рисунок 60" descr="Изображение выглядит как круг, шаблон, Симметрия, спирал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0A0728D-F7D6-E97D-3A0E-D58FEF31E3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40906" y="6334057"/>
            <a:ext cx="253519" cy="22122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2C5E8BB-6891-53A8-F98E-7BA597540017}"/>
              </a:ext>
            </a:extLst>
          </p:cNvPr>
          <p:cNvSpPr txBox="1"/>
          <p:nvPr/>
        </p:nvSpPr>
        <p:spPr>
          <a:xfrm>
            <a:off x="7732901" y="5889427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Jenbacher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 j320 GS  GE0102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6F5C45-B83D-BFA0-9151-A0295FE67253}"/>
              </a:ext>
            </a:extLst>
          </p:cNvPr>
          <p:cNvSpPr txBox="1"/>
          <p:nvPr/>
        </p:nvSpPr>
        <p:spPr>
          <a:xfrm flipH="1">
            <a:off x="7588358" y="2732899"/>
            <a:ext cx="4418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Caviar Dreams" panose="020B0402020204020504" pitchFamily="34" charset="0"/>
              </a:rPr>
              <a:t>GenExpert</a:t>
            </a:r>
            <a:r>
              <a:rPr lang="en-US" sz="1100" dirty="0">
                <a:latin typeface="Caviar Dreams" panose="020B0402020204020504" pitchFamily="34" charset="0"/>
              </a:rPr>
              <a:t> </a:t>
            </a:r>
            <a:r>
              <a:rPr lang="uk-UA" sz="1100" dirty="0" err="1">
                <a:latin typeface="Caviar Dreams" panose="020B0402020204020504" pitchFamily="34" charset="0"/>
              </a:rPr>
              <a:t>предлагает</a:t>
            </a:r>
            <a:r>
              <a:rPr lang="uk-UA" sz="1100" dirty="0">
                <a:latin typeface="Caviar Dreams" panose="020B0402020204020504" pitchFamily="34" charset="0"/>
              </a:rPr>
              <a:t> к </a:t>
            </a:r>
            <a:r>
              <a:rPr lang="uk-UA" sz="1100" dirty="0" err="1">
                <a:latin typeface="Caviar Dreams" panose="020B0402020204020504" pitchFamily="34" charset="0"/>
              </a:rPr>
              <a:t>поставке</a:t>
            </a:r>
            <a:r>
              <a:rPr lang="uk-UA" sz="1100" dirty="0">
                <a:latin typeface="Caviar Dreams" panose="020B0402020204020504" pitchFamily="34" charset="0"/>
              </a:rPr>
              <a:t> </a:t>
            </a:r>
            <a:r>
              <a:rPr lang="uk-UA" sz="1100" dirty="0" err="1">
                <a:latin typeface="Caviar Dreams" panose="020B0402020204020504" pitchFamily="34" charset="0"/>
              </a:rPr>
              <a:t>газопоршневую</a:t>
            </a:r>
            <a:r>
              <a:rPr lang="uk-UA" sz="1100" dirty="0">
                <a:latin typeface="Caviar Dreams" panose="020B0402020204020504" pitchFamily="34" charset="0"/>
              </a:rPr>
              <a:t> установку </a:t>
            </a:r>
            <a:r>
              <a:rPr lang="en-US" sz="1100" dirty="0">
                <a:latin typeface="Caviar Dreams" panose="020B0402020204020504" pitchFamily="34" charset="0"/>
              </a:rPr>
              <a:t>MTU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20V4000 GS , </a:t>
            </a:r>
            <a:r>
              <a:rPr lang="ru-RU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э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л. </a:t>
            </a:r>
            <a:r>
              <a:rPr lang="uk-UA" sz="1100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мощность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 2530 кВт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/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час, </a:t>
            </a:r>
            <a:r>
              <a:rPr lang="uk-UA" sz="1100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напряжение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 6300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V, 2021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г </a:t>
            </a:r>
            <a:r>
              <a:rPr lang="uk-UA" sz="1100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производства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 , </a:t>
            </a:r>
            <a:r>
              <a:rPr lang="uk-UA" sz="1100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новая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, </a:t>
            </a:r>
            <a:r>
              <a:rPr lang="uk-UA" sz="1100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наработка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uk-UA" sz="1100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часов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 0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, </a:t>
            </a:r>
            <a:r>
              <a:rPr lang="ru-RU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открытого типа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, </a:t>
            </a:r>
            <a:r>
              <a:rPr lang="uk-UA" sz="1100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находится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 в </a:t>
            </a:r>
            <a:r>
              <a:rPr lang="uk-UA" sz="1100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Европе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. </a:t>
            </a:r>
            <a:endParaRPr lang="en-US" sz="1100" dirty="0">
              <a:latin typeface="Caviar Dreams" panose="020B04020202040205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372DBD-EF4D-FB3E-37E1-97F5EF37D0CE}"/>
              </a:ext>
            </a:extLst>
          </p:cNvPr>
          <p:cNvSpPr txBox="1"/>
          <p:nvPr/>
        </p:nvSpPr>
        <p:spPr>
          <a:xfrm flipH="1">
            <a:off x="7588358" y="4904041"/>
            <a:ext cx="4418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Caviar Dreams" panose="020B0402020204020504" pitchFamily="34" charset="0"/>
              </a:rPr>
              <a:t>GenExpert</a:t>
            </a:r>
            <a:r>
              <a:rPr lang="en-US" sz="1100" dirty="0">
                <a:latin typeface="Caviar Dreams" panose="020B0402020204020504" pitchFamily="34" charset="0"/>
              </a:rPr>
              <a:t> </a:t>
            </a:r>
            <a:r>
              <a:rPr lang="uk-UA" sz="1100" dirty="0" err="1">
                <a:latin typeface="Caviar Dreams" panose="020B0402020204020504" pitchFamily="34" charset="0"/>
              </a:rPr>
              <a:t>предлагает</a:t>
            </a:r>
            <a:r>
              <a:rPr lang="uk-UA" sz="1100" dirty="0">
                <a:latin typeface="Caviar Dreams" panose="020B0402020204020504" pitchFamily="34" charset="0"/>
              </a:rPr>
              <a:t> к </a:t>
            </a:r>
            <a:r>
              <a:rPr lang="uk-UA" sz="1100" dirty="0" err="1">
                <a:latin typeface="Caviar Dreams" panose="020B0402020204020504" pitchFamily="34" charset="0"/>
              </a:rPr>
              <a:t>поставке</a:t>
            </a:r>
            <a:r>
              <a:rPr lang="uk-UA" sz="1100" dirty="0">
                <a:latin typeface="Caviar Dreams" panose="020B0402020204020504" pitchFamily="34" charset="0"/>
              </a:rPr>
              <a:t> </a:t>
            </a:r>
            <a:r>
              <a:rPr lang="uk-UA" sz="1100" dirty="0" err="1">
                <a:latin typeface="Caviar Dreams" panose="020B0402020204020504" pitchFamily="34" charset="0"/>
              </a:rPr>
              <a:t>газопоршневую</a:t>
            </a:r>
            <a:r>
              <a:rPr lang="uk-UA" sz="1100" dirty="0">
                <a:latin typeface="Caviar Dreams" panose="020B0402020204020504" pitchFamily="34" charset="0"/>
              </a:rPr>
              <a:t> установку </a:t>
            </a:r>
            <a:r>
              <a:rPr lang="en-US" sz="1100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Jenbacher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 J624 , </a:t>
            </a:r>
            <a:r>
              <a:rPr lang="ru-RU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э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л. </a:t>
            </a:r>
            <a:r>
              <a:rPr lang="uk-UA" sz="1100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мощность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 4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5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00 кВт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/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час, </a:t>
            </a:r>
            <a:r>
              <a:rPr lang="uk-UA" sz="1100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напряжение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105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00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V, 2017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г </a:t>
            </a:r>
            <a:r>
              <a:rPr lang="uk-UA" sz="1100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производства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 , БУ, </a:t>
            </a:r>
            <a:r>
              <a:rPr lang="uk-UA" sz="1100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наработка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uk-UA" sz="1100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часов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 24000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, </a:t>
            </a:r>
            <a:r>
              <a:rPr lang="ru-RU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открытого типа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, </a:t>
            </a:r>
            <a:r>
              <a:rPr lang="uk-UA" sz="1100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находится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 в </a:t>
            </a:r>
            <a:r>
              <a:rPr lang="uk-UA" sz="1100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Европе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. </a:t>
            </a:r>
            <a:endParaRPr lang="en-US" sz="1100" dirty="0">
              <a:latin typeface="Caviar Dreams" panose="020B0402020204020504" pitchFamily="34" charset="0"/>
            </a:endParaRPr>
          </a:p>
        </p:txBody>
      </p:sp>
      <p:pic>
        <p:nvPicPr>
          <p:cNvPr id="66" name="Рисунок 65" descr="Изображение выглядит как машина, зеленый, локомотив, двигател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92DFD8E-3D81-FE4B-63B8-5896788797F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423" y="3755662"/>
            <a:ext cx="4159374" cy="1748123"/>
          </a:xfrm>
          <a:prstGeom prst="rect">
            <a:avLst/>
          </a:prstGeom>
        </p:spPr>
      </p:pic>
      <p:pic>
        <p:nvPicPr>
          <p:cNvPr id="69" name="Рисунок 68" descr="Изображение выглядит как двигатель, машина, зеленый, автокомпонен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8B1688C-8AB4-9892-CE93-7C5BEA5FC94C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268422" y="5728480"/>
            <a:ext cx="4223951" cy="1114425"/>
          </a:xfrm>
          <a:prstGeom prst="rect">
            <a:avLst/>
          </a:prstGeom>
        </p:spPr>
      </p:pic>
      <p:pic>
        <p:nvPicPr>
          <p:cNvPr id="71" name="Рисунок 70" descr="Изображение выглядит как машина, инжиниринг, труба, стально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39232CA-DEF5-4EC3-99A0-8DBE34C75C51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733" y="1346887"/>
            <a:ext cx="3969421" cy="204371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A0A4AA46-858C-0942-39BD-86AF8719BBDB}"/>
              </a:ext>
            </a:extLst>
          </p:cNvPr>
          <p:cNvSpPr txBox="1"/>
          <p:nvPr/>
        </p:nvSpPr>
        <p:spPr>
          <a:xfrm>
            <a:off x="268521" y="4604106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b="0" dirty="0">
                <a:effectLst/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правильно выбрать</a:t>
            </a:r>
            <a:endParaRPr lang="en-US" sz="1100" b="0" dirty="0">
              <a:effectLst/>
              <a:latin typeface="Caviar Dreams" panose="020B04020202040205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100" b="0" dirty="0">
                <a:effectLst/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газопоршневую установку</a:t>
            </a:r>
            <a:endParaRPr lang="en-US" sz="1100" dirty="0">
              <a:latin typeface="Caviar Dreams" panose="020B04020202040205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89A52DC-2050-B63F-E798-82B9DF094896}"/>
              </a:ext>
            </a:extLst>
          </p:cNvPr>
          <p:cNvSpPr txBox="1"/>
          <p:nvPr/>
        </p:nvSpPr>
        <p:spPr>
          <a:xfrm>
            <a:off x="-40958" y="4630154"/>
            <a:ext cx="458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444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CAE7E2-E7E8-0C1C-E5A9-395C5B9973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8" y="43250"/>
            <a:ext cx="2141117" cy="7095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89B8F56-34EF-5797-A538-D251888EABCD}"/>
              </a:ext>
            </a:extLst>
          </p:cNvPr>
          <p:cNvSpPr/>
          <p:nvPr/>
        </p:nvSpPr>
        <p:spPr>
          <a:xfrm>
            <a:off x="2328959" y="186069"/>
            <a:ext cx="9746083" cy="4944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1270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lvl="0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Оборудование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Почему ГПУ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 нас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Полезное 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Калькулятор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30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Сотрудничество</a:t>
            </a:r>
            <a:r>
              <a:rPr lang="uk-UA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Контакты       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UKR</a:t>
            </a:r>
            <a:endParaRPr lang="en-US" sz="13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aviar Dreams" panose="020B0402020204020504" pitchFamily="34" charset="0"/>
            </a:endParaRPr>
          </a:p>
        </p:txBody>
      </p:sp>
      <p:sp>
        <p:nvSpPr>
          <p:cNvPr id="14" name="Блок-схема: знак завершения 13">
            <a:extLst>
              <a:ext uri="{FF2B5EF4-FFF2-40B4-BE49-F238E27FC236}">
                <a16:creationId xmlns:a16="http://schemas.microsoft.com/office/drawing/2014/main" id="{031AF0EF-88B7-28E6-2E28-C71192CCD163}"/>
              </a:ext>
            </a:extLst>
          </p:cNvPr>
          <p:cNvSpPr/>
          <p:nvPr/>
        </p:nvSpPr>
        <p:spPr>
          <a:xfrm>
            <a:off x="11111023" y="313660"/>
            <a:ext cx="824025" cy="239233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Облачко с текстом: овальное 21">
            <a:extLst>
              <a:ext uri="{FF2B5EF4-FFF2-40B4-BE49-F238E27FC236}">
                <a16:creationId xmlns:a16="http://schemas.microsoft.com/office/drawing/2014/main" id="{46019EE6-1268-DE58-6ECF-2887E2577BEC}"/>
              </a:ext>
            </a:extLst>
          </p:cNvPr>
          <p:cNvSpPr/>
          <p:nvPr/>
        </p:nvSpPr>
        <p:spPr>
          <a:xfrm>
            <a:off x="10968196" y="5552651"/>
            <a:ext cx="721242" cy="654201"/>
          </a:xfrm>
          <a:prstGeom prst="wedgeEllipseCallou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600" dirty="0"/>
              <a:t>Обратная связь кнопка</a:t>
            </a:r>
            <a:endParaRPr lang="en-US" sz="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E1A91E-1855-DE15-2EC2-195D1C14128E}"/>
              </a:ext>
            </a:extLst>
          </p:cNvPr>
          <p:cNvSpPr txBox="1"/>
          <p:nvPr/>
        </p:nvSpPr>
        <p:spPr>
          <a:xfrm>
            <a:off x="10950404" y="-11597"/>
            <a:ext cx="1311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aviar Dreams" panose="020B0402020204020504" pitchFamily="34" charset="0"/>
              </a:rPr>
              <a:t>+380987666303</a:t>
            </a:r>
          </a:p>
          <a:p>
            <a:r>
              <a:rPr lang="en-US" sz="800" dirty="0">
                <a:latin typeface="Caviar Dreams" panose="020B0402020204020504" pitchFamily="34" charset="0"/>
              </a:rPr>
              <a:t>info@genexpert.ua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284FD6-0721-74CC-8C46-11A78806F36E}"/>
              </a:ext>
            </a:extLst>
          </p:cNvPr>
          <p:cNvSpPr txBox="1"/>
          <p:nvPr/>
        </p:nvSpPr>
        <p:spPr>
          <a:xfrm>
            <a:off x="7270655" y="1116016"/>
            <a:ext cx="410561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uk-UA" dirty="0">
              <a:latin typeface="Caviar Dreams" panose="020B0402020204020504" pitchFamily="34" charset="0"/>
            </a:endParaRPr>
          </a:p>
          <a:p>
            <a:endParaRPr lang="uk-UA" dirty="0">
              <a:latin typeface="Caviar Dreams" panose="020B0402020204020504" pitchFamily="34" charset="0"/>
            </a:endParaRPr>
          </a:p>
          <a:p>
            <a:r>
              <a:rPr lang="uk-UA" sz="1400" dirty="0" err="1">
                <a:latin typeface="Caviar Dreams" panose="020B0402020204020504" pitchFamily="34" charset="0"/>
              </a:rPr>
              <a:t>Мощность</a:t>
            </a:r>
            <a:r>
              <a:rPr lang="uk-UA" sz="1400" dirty="0">
                <a:latin typeface="Caviar Dreams" panose="020B0402020204020504" pitchFamily="34" charset="0"/>
              </a:rPr>
              <a:t>                               </a:t>
            </a:r>
            <a:r>
              <a:rPr lang="uk-UA" sz="1400" dirty="0" err="1">
                <a:latin typeface="Caviar Dreams" panose="020B0402020204020504" pitchFamily="34" charset="0"/>
              </a:rPr>
              <a:t>Состояние</a:t>
            </a:r>
            <a:endParaRPr lang="uk-UA" sz="1400" dirty="0">
              <a:latin typeface="Caviar Dreams" panose="020B0402020204020504" pitchFamily="34" charset="0"/>
            </a:endParaRPr>
          </a:p>
          <a:p>
            <a:r>
              <a:rPr lang="uk-UA" sz="1400" dirty="0" err="1">
                <a:latin typeface="Caviar Dreams" panose="020B0402020204020504" pitchFamily="34" charset="0"/>
              </a:rPr>
              <a:t>Производитель</a:t>
            </a:r>
            <a:r>
              <a:rPr lang="uk-UA" sz="1400" dirty="0">
                <a:latin typeface="Caviar Dreams" panose="020B0402020204020504" pitchFamily="34" charset="0"/>
              </a:rPr>
              <a:t>                        Год </a:t>
            </a:r>
            <a:r>
              <a:rPr lang="uk-UA" sz="1400" dirty="0" err="1">
                <a:latin typeface="Caviar Dreams" panose="020B0402020204020504" pitchFamily="34" charset="0"/>
              </a:rPr>
              <a:t>выпуска</a:t>
            </a:r>
            <a:endParaRPr lang="uk-UA" sz="1400" dirty="0">
              <a:latin typeface="Caviar Dreams" panose="020B0402020204020504" pitchFamily="34" charset="0"/>
            </a:endParaRPr>
          </a:p>
          <a:p>
            <a:r>
              <a:rPr lang="uk-UA" sz="1400" dirty="0" err="1">
                <a:latin typeface="Caviar Dreams" panose="020B0402020204020504" pitchFamily="34" charset="0"/>
              </a:rPr>
              <a:t>Напряжение</a:t>
            </a:r>
            <a:r>
              <a:rPr lang="uk-UA" sz="1400" dirty="0">
                <a:latin typeface="Caviar Dreams" panose="020B0402020204020504" pitchFamily="34" charset="0"/>
              </a:rPr>
              <a:t>                            </a:t>
            </a:r>
            <a:r>
              <a:rPr lang="uk-UA" sz="1400" dirty="0" err="1">
                <a:latin typeface="Caviar Dreams" panose="020B0402020204020504" pitchFamily="34" charset="0"/>
              </a:rPr>
              <a:t>Цена</a:t>
            </a:r>
            <a:endParaRPr lang="uk-UA" sz="1400" dirty="0">
              <a:latin typeface="Caviar Dreams" panose="020B0402020204020504" pitchFamily="34" charset="0"/>
            </a:endParaRPr>
          </a:p>
          <a:p>
            <a:endParaRPr lang="uk-UA" dirty="0">
              <a:latin typeface="Caviar Dreams" panose="020B0402020204020504" pitchFamily="34" charset="0"/>
            </a:endParaRPr>
          </a:p>
          <a:p>
            <a:endParaRPr lang="en-US" dirty="0"/>
          </a:p>
        </p:txBody>
      </p:sp>
      <p:pic>
        <p:nvPicPr>
          <p:cNvPr id="47" name="Рисунок 46" descr="Изображение выглядит как символ, Прямоугольник, Шрифт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24E1D4F-AF04-FD1D-1A02-A4EA1A81A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138" y="1683134"/>
            <a:ext cx="246049" cy="254836"/>
          </a:xfrm>
          <a:prstGeom prst="rect">
            <a:avLst/>
          </a:prstGeom>
        </p:spPr>
      </p:pic>
      <p:pic>
        <p:nvPicPr>
          <p:cNvPr id="48" name="Рисунок 47" descr="Изображение выглядит как символ, круг, Прямоугольник, логотип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740920C-7A74-D8F1-B5F9-1F9A59E225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168" y="1932423"/>
            <a:ext cx="253517" cy="254837"/>
          </a:xfrm>
          <a:prstGeom prst="rect">
            <a:avLst/>
          </a:prstGeom>
        </p:spPr>
      </p:pic>
      <p:pic>
        <p:nvPicPr>
          <p:cNvPr id="49" name="Рисунок 48" descr="Изображение выглядит как символ, круг, Графика, логотип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5B33942-AC6B-64E8-39D3-AF4FC84F53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706" y="2099527"/>
            <a:ext cx="253519" cy="263403"/>
          </a:xfrm>
          <a:prstGeom prst="rect">
            <a:avLst/>
          </a:prstGeom>
        </p:spPr>
      </p:pic>
      <p:pic>
        <p:nvPicPr>
          <p:cNvPr id="50" name="Рисунок 49" descr="Изображение выглядит как часы, настенные часы, круг, Кварцевые часы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F0F5EFE-D04C-92BA-0D61-B31D0618CDE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706" y="1890706"/>
            <a:ext cx="253519" cy="233307"/>
          </a:xfrm>
          <a:prstGeom prst="rect">
            <a:avLst/>
          </a:prstGeom>
        </p:spPr>
      </p:pic>
      <p:pic>
        <p:nvPicPr>
          <p:cNvPr id="51" name="Рисунок 50" descr="Изображение выглядит как символ, Шрифт, круг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A11BED1-20CA-7FE4-F8FE-2C4A77DF1F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902" y="2187259"/>
            <a:ext cx="246049" cy="223107"/>
          </a:xfrm>
          <a:prstGeom prst="rect">
            <a:avLst/>
          </a:prstGeom>
        </p:spPr>
      </p:pic>
      <p:pic>
        <p:nvPicPr>
          <p:cNvPr id="52" name="Рисунок 51" descr="Изображение выглядит как круг, шаблон, Симметрия, спирал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05E1E0E-662C-CF2C-F78F-2253B62973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29840" y="1644880"/>
            <a:ext cx="253519" cy="22122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740F3CA-0DD8-BA29-DE78-7D0DD3D90584}"/>
              </a:ext>
            </a:extLst>
          </p:cNvPr>
          <p:cNvSpPr txBox="1"/>
          <p:nvPr/>
        </p:nvSpPr>
        <p:spPr>
          <a:xfrm>
            <a:off x="4247694" y="887217"/>
            <a:ext cx="4779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Jenbacher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 J624 GE0101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372DBD-EF4D-FB3E-37E1-97F5EF37D0CE}"/>
              </a:ext>
            </a:extLst>
          </p:cNvPr>
          <p:cNvSpPr txBox="1"/>
          <p:nvPr/>
        </p:nvSpPr>
        <p:spPr>
          <a:xfrm flipH="1">
            <a:off x="6905778" y="2452151"/>
            <a:ext cx="4418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Caviar Dreams" panose="020B0402020204020504" pitchFamily="34" charset="0"/>
              </a:rPr>
              <a:t>GenExpert</a:t>
            </a:r>
            <a:r>
              <a:rPr lang="en-US" sz="1100" dirty="0">
                <a:latin typeface="Caviar Dreams" panose="020B0402020204020504" pitchFamily="34" charset="0"/>
              </a:rPr>
              <a:t> </a:t>
            </a:r>
            <a:r>
              <a:rPr lang="uk-UA" sz="1100" dirty="0" err="1">
                <a:latin typeface="Caviar Dreams" panose="020B0402020204020504" pitchFamily="34" charset="0"/>
              </a:rPr>
              <a:t>предлагает</a:t>
            </a:r>
            <a:r>
              <a:rPr lang="uk-UA" sz="1100" dirty="0">
                <a:latin typeface="Caviar Dreams" panose="020B0402020204020504" pitchFamily="34" charset="0"/>
              </a:rPr>
              <a:t> к </a:t>
            </a:r>
            <a:r>
              <a:rPr lang="uk-UA" sz="1100" dirty="0" err="1">
                <a:latin typeface="Caviar Dreams" panose="020B0402020204020504" pitchFamily="34" charset="0"/>
              </a:rPr>
              <a:t>поставке</a:t>
            </a:r>
            <a:r>
              <a:rPr lang="uk-UA" sz="1100" dirty="0">
                <a:latin typeface="Caviar Dreams" panose="020B0402020204020504" pitchFamily="34" charset="0"/>
              </a:rPr>
              <a:t> </a:t>
            </a:r>
            <a:r>
              <a:rPr lang="uk-UA" sz="1100" dirty="0" err="1">
                <a:latin typeface="Caviar Dreams" panose="020B0402020204020504" pitchFamily="34" charset="0"/>
              </a:rPr>
              <a:t>газопоршневую</a:t>
            </a:r>
            <a:r>
              <a:rPr lang="uk-UA" sz="1100" dirty="0">
                <a:latin typeface="Caviar Dreams" panose="020B0402020204020504" pitchFamily="34" charset="0"/>
              </a:rPr>
              <a:t> установку </a:t>
            </a:r>
            <a:r>
              <a:rPr lang="en-US" sz="1100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Jenbacher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 J624 , </a:t>
            </a:r>
            <a:r>
              <a:rPr lang="ru-RU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э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л. </a:t>
            </a:r>
            <a:r>
              <a:rPr lang="uk-UA" sz="1100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мощность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 4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5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00 кВт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/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час, </a:t>
            </a:r>
            <a:r>
              <a:rPr lang="uk-UA" sz="1100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напряжение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105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00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V, 2017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г </a:t>
            </a:r>
            <a:r>
              <a:rPr lang="uk-UA" sz="1100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производства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 , БУ, </a:t>
            </a:r>
            <a:r>
              <a:rPr lang="uk-UA" sz="1100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наработка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uk-UA" sz="1100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часов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 24000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, </a:t>
            </a:r>
            <a:r>
              <a:rPr lang="ru-RU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открытого типа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, </a:t>
            </a:r>
            <a:r>
              <a:rPr lang="uk-UA" sz="1100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находится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 в </a:t>
            </a:r>
            <a:r>
              <a:rPr lang="uk-UA" sz="1100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Европе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. </a:t>
            </a:r>
            <a:endParaRPr lang="en-US" sz="1100" dirty="0">
              <a:latin typeface="Caviar Dreams" panose="020B0402020204020504" pitchFamily="34" charset="0"/>
            </a:endParaRPr>
          </a:p>
        </p:txBody>
      </p:sp>
      <p:pic>
        <p:nvPicPr>
          <p:cNvPr id="66" name="Рисунок 65" descr="Изображение выглядит как машина, зеленый, локомотив, двигател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92DFD8E-3D81-FE4B-63B8-5896788797F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15" y="1392432"/>
            <a:ext cx="5941176" cy="2496988"/>
          </a:xfrm>
          <a:prstGeom prst="rect">
            <a:avLst/>
          </a:prstGeom>
        </p:spPr>
      </p:pic>
      <p:pic>
        <p:nvPicPr>
          <p:cNvPr id="2" name="Рисунок 1" descr="Изображение выглядит как машина, зеленый, локомотив, двигател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781103B-F871-4E82-B9C6-AD81346C2D9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68" y="3889420"/>
            <a:ext cx="558748" cy="1056700"/>
          </a:xfrm>
          <a:prstGeom prst="rect">
            <a:avLst/>
          </a:prstGeom>
        </p:spPr>
      </p:pic>
      <p:pic>
        <p:nvPicPr>
          <p:cNvPr id="4" name="Рисунок 3" descr="Изображение выглядит как машина, зеленый, локомотив, двигател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ED3560D-75FC-BCCE-3397-4FC9B1285F7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16" y="3889420"/>
            <a:ext cx="558748" cy="1056700"/>
          </a:xfrm>
          <a:prstGeom prst="rect">
            <a:avLst/>
          </a:prstGeom>
        </p:spPr>
      </p:pic>
      <p:pic>
        <p:nvPicPr>
          <p:cNvPr id="5" name="Рисунок 4" descr="Изображение выглядит как машина, зеленый, локомотив, двигател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1DD0AD3-4F0C-B744-8E52-E34B90CD76DC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44" y="3889420"/>
            <a:ext cx="558748" cy="1056700"/>
          </a:xfrm>
          <a:prstGeom prst="rect">
            <a:avLst/>
          </a:prstGeom>
        </p:spPr>
      </p:pic>
      <p:pic>
        <p:nvPicPr>
          <p:cNvPr id="10" name="Рисунок 9" descr="Изображение выглядит как машина, зеленый, локомотив, двигател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37BB985-3420-4FBB-4D20-CE8E44A0F75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511" y="3921436"/>
            <a:ext cx="558748" cy="105670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машина, зеленый, локомотив, двигател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73CCEA8-1463-098A-DEFC-B449BDB7BF88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182" y="3889420"/>
            <a:ext cx="558748" cy="1056700"/>
          </a:xfrm>
          <a:prstGeom prst="rect">
            <a:avLst/>
          </a:prstGeom>
        </p:spPr>
      </p:pic>
      <p:sp>
        <p:nvSpPr>
          <p:cNvPr id="12" name="Фигура, имеющая форму буквы L 11">
            <a:extLst>
              <a:ext uri="{FF2B5EF4-FFF2-40B4-BE49-F238E27FC236}">
                <a16:creationId xmlns:a16="http://schemas.microsoft.com/office/drawing/2014/main" id="{AC5C5B87-0C41-329A-9858-F2EB7912CDC0}"/>
              </a:ext>
            </a:extLst>
          </p:cNvPr>
          <p:cNvSpPr/>
          <p:nvPr/>
        </p:nvSpPr>
        <p:spPr>
          <a:xfrm rot="2217136">
            <a:off x="896943" y="2513208"/>
            <a:ext cx="343375" cy="384915"/>
          </a:xfrm>
          <a:prstGeom prst="corner">
            <a:avLst>
              <a:gd name="adj1" fmla="val 32151"/>
              <a:gd name="adj2" fmla="val 32439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Фигура, имеющая форму буквы L 12">
            <a:extLst>
              <a:ext uri="{FF2B5EF4-FFF2-40B4-BE49-F238E27FC236}">
                <a16:creationId xmlns:a16="http://schemas.microsoft.com/office/drawing/2014/main" id="{23E2187A-B6E7-E995-7629-BA8850FC3CC9}"/>
              </a:ext>
            </a:extLst>
          </p:cNvPr>
          <p:cNvSpPr/>
          <p:nvPr/>
        </p:nvSpPr>
        <p:spPr>
          <a:xfrm rot="12975070">
            <a:off x="5912991" y="2513490"/>
            <a:ext cx="343375" cy="384915"/>
          </a:xfrm>
          <a:prstGeom prst="corner">
            <a:avLst>
              <a:gd name="adj1" fmla="val 32151"/>
              <a:gd name="adj2" fmla="val 32439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Рисунок 20" descr="Изображение выглядит как машина, зеленый, локомотив, двигател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DCE792D-BF12-3123-F6F4-71997D65AD06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506" y="3890756"/>
            <a:ext cx="558748" cy="1056700"/>
          </a:xfrm>
          <a:prstGeom prst="rect">
            <a:avLst/>
          </a:prstGeom>
        </p:spPr>
      </p:pic>
      <p:pic>
        <p:nvPicPr>
          <p:cNvPr id="24" name="Рисунок 23" descr="Изображение выглядит как машина, зеленый, локомотив, двигател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9CDBC82-DC53-6F58-3AD5-56C3018DF4C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254" y="3890756"/>
            <a:ext cx="558748" cy="1056700"/>
          </a:xfrm>
          <a:prstGeom prst="rect">
            <a:avLst/>
          </a:prstGeom>
        </p:spPr>
      </p:pic>
      <p:pic>
        <p:nvPicPr>
          <p:cNvPr id="27" name="Рисунок 26" descr="Изображение выглядит как машина, зеленый, локомотив, двигател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0045789-BE7A-1401-0524-03BF603F36B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482" y="3890756"/>
            <a:ext cx="558748" cy="1056700"/>
          </a:xfrm>
          <a:prstGeom prst="rect">
            <a:avLst/>
          </a:prstGeom>
        </p:spPr>
      </p:pic>
      <p:pic>
        <p:nvPicPr>
          <p:cNvPr id="31" name="Рисунок 30" descr="Изображение выглядит как машина, зеленый, локомотив, двигател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42036B3-38F9-C9F6-F9C0-65E58102B57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249" y="3922772"/>
            <a:ext cx="558748" cy="1056700"/>
          </a:xfrm>
          <a:prstGeom prst="rect">
            <a:avLst/>
          </a:prstGeom>
        </p:spPr>
      </p:pic>
      <p:pic>
        <p:nvPicPr>
          <p:cNvPr id="32" name="Рисунок 31" descr="Изображение выглядит как машина, зеленый, локомотив, двигател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8495CEC-4EE2-9FBC-C6CF-A9605C855D3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920" y="3890756"/>
            <a:ext cx="558748" cy="1056700"/>
          </a:xfrm>
          <a:prstGeom prst="rect">
            <a:avLst/>
          </a:prstGeom>
        </p:spPr>
      </p:pic>
      <p:pic>
        <p:nvPicPr>
          <p:cNvPr id="38" name="Рисунок 37" descr="Изображение выглядит как машина, зеленый, локомотив, двигател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69EABD9-F135-D999-3762-B68CBB41BAC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701" y="3889420"/>
            <a:ext cx="558748" cy="10567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EDE502F-A29E-26EE-5B72-420D7A7D842A}"/>
              </a:ext>
            </a:extLst>
          </p:cNvPr>
          <p:cNvSpPr txBox="1"/>
          <p:nvPr/>
        </p:nvSpPr>
        <p:spPr>
          <a:xfrm>
            <a:off x="6905778" y="3338643"/>
            <a:ext cx="4779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Полн</a:t>
            </a:r>
            <a:r>
              <a:rPr lang="ru-RU" sz="1600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ые</a:t>
            </a: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 технические характеристики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Caviar Dreams" panose="020B0402020204020504" pitchFamily="34" charset="0"/>
            </a:endParaRPr>
          </a:p>
        </p:txBody>
      </p:sp>
      <p:sp>
        <p:nvSpPr>
          <p:cNvPr id="54" name="Равнобедренный треугольник 53">
            <a:extLst>
              <a:ext uri="{FF2B5EF4-FFF2-40B4-BE49-F238E27FC236}">
                <a16:creationId xmlns:a16="http://schemas.microsoft.com/office/drawing/2014/main" id="{ABA5FED4-FD07-DEA6-4E85-E25265752F5A}"/>
              </a:ext>
            </a:extLst>
          </p:cNvPr>
          <p:cNvSpPr/>
          <p:nvPr/>
        </p:nvSpPr>
        <p:spPr>
          <a:xfrm rot="10800000">
            <a:off x="11047227" y="3487588"/>
            <a:ext cx="127591" cy="12227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Рисунок 64" descr="Изображение выглядит как черный, темнот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F39D6A5-47BE-3E8A-1E4E-E1D66B4A21F3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288" y="4139482"/>
            <a:ext cx="518589" cy="518589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7F7732AC-1549-E4DA-71DB-B9255CC40E03}"/>
              </a:ext>
            </a:extLst>
          </p:cNvPr>
          <p:cNvSpPr txBox="1"/>
          <p:nvPr/>
        </p:nvSpPr>
        <p:spPr>
          <a:xfrm>
            <a:off x="6898007" y="3696308"/>
            <a:ext cx="1282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Сохранить</a:t>
            </a:r>
            <a:r>
              <a:rPr lang="uk-UA" sz="16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: 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Caviar Dreams" panose="020B0402020204020504" pitchFamily="34" charset="0"/>
            </a:endParaRPr>
          </a:p>
        </p:txBody>
      </p:sp>
      <p:pic>
        <p:nvPicPr>
          <p:cNvPr id="70" name="Рисунок 69" descr="Изображение выглядит как Шрифт, Графика, символ, логотип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150EBC1-8F70-13C3-0484-78CE9813C839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24889" y1="56889" x2="24889" y2="56889"/>
                        <a14:foregroundMark x1="39111" y1="27556" x2="39111" y2="27556"/>
                        <a14:foregroundMark x1="56889" y1="33333" x2="56889" y2="33333"/>
                        <a14:foregroundMark x1="56889" y1="40889" x2="56889" y2="40889"/>
                        <a14:foregroundMark x1="49333" y1="61333" x2="49333" y2="61333"/>
                        <a14:foregroundMark x1="36889" y1="60000" x2="36889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368" y="4053607"/>
            <a:ext cx="690338" cy="69033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B7EAAEF6-B256-5D1F-D83A-3436DC6FE2AA}"/>
              </a:ext>
            </a:extLst>
          </p:cNvPr>
          <p:cNvSpPr txBox="1"/>
          <p:nvPr/>
        </p:nvSpPr>
        <p:spPr>
          <a:xfrm>
            <a:off x="7348245" y="4730676"/>
            <a:ext cx="1282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100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Коммерческое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uk-UA" sz="1100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предложение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 </a:t>
            </a:r>
            <a:endParaRPr lang="en-US" sz="1100" dirty="0">
              <a:solidFill>
                <a:schemeClr val="bg2">
                  <a:lumMod val="25000"/>
                </a:schemeClr>
              </a:solidFill>
              <a:latin typeface="Caviar Dreams" panose="020B04020202040205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095CE51-736B-911E-4041-ECE19984CEC2}"/>
              </a:ext>
            </a:extLst>
          </p:cNvPr>
          <p:cNvSpPr txBox="1"/>
          <p:nvPr/>
        </p:nvSpPr>
        <p:spPr>
          <a:xfrm>
            <a:off x="8750200" y="4730676"/>
            <a:ext cx="1282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100" dirty="0" err="1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Технические</a:t>
            </a:r>
            <a:r>
              <a:rPr lang="uk-UA" sz="1100" dirty="0">
                <a:solidFill>
                  <a:schemeClr val="bg2">
                    <a:lumMod val="25000"/>
                  </a:schemeClr>
                </a:solidFill>
                <a:latin typeface="Caviar Dreams" panose="020B0402020204020504" pitchFamily="34" charset="0"/>
              </a:rPr>
              <a:t> характеристики</a:t>
            </a:r>
            <a:endParaRPr lang="en-US" sz="1100" dirty="0">
              <a:solidFill>
                <a:schemeClr val="bg2">
                  <a:lumMod val="25000"/>
                </a:schemeClr>
              </a:solidFill>
              <a:latin typeface="Caviar Dreams" panose="020B0402020204020504" pitchFamily="34" charset="0"/>
            </a:endParaRPr>
          </a:p>
        </p:txBody>
      </p:sp>
      <p:sp>
        <p:nvSpPr>
          <p:cNvPr id="76" name="Прямоугольник: скругленные углы 75">
            <a:extLst>
              <a:ext uri="{FF2B5EF4-FFF2-40B4-BE49-F238E27FC236}">
                <a16:creationId xmlns:a16="http://schemas.microsoft.com/office/drawing/2014/main" id="{87F16606-937D-2608-ABCE-50B4A9E9E0D6}"/>
              </a:ext>
            </a:extLst>
          </p:cNvPr>
          <p:cNvSpPr/>
          <p:nvPr/>
        </p:nvSpPr>
        <p:spPr>
          <a:xfrm>
            <a:off x="7017138" y="5279437"/>
            <a:ext cx="3532812" cy="462547"/>
          </a:xfrm>
          <a:prstGeom prst="roundRect">
            <a:avLst>
              <a:gd name="adj" fmla="val 24802"/>
            </a:avLst>
          </a:prstGeom>
          <a:solidFill>
            <a:srgbClr val="96E6A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Caviar Dreams" panose="020B0402020204020504" pitchFamily="34" charset="0"/>
              </a:rPr>
              <a:t>Купить</a:t>
            </a:r>
            <a:endParaRPr lang="en-US" sz="2000" dirty="0">
              <a:latin typeface="Caviar Dreams" panose="020B04020202040205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677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 descr="Изображение выглядит как трава, растение, строительство, пол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38B52CE-E98D-25DE-62A6-0F3FA5A2F3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68" b="18616"/>
          <a:stretch/>
        </p:blipFill>
        <p:spPr>
          <a:xfrm>
            <a:off x="75304" y="767867"/>
            <a:ext cx="11897957" cy="139094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CAE7E2-E7E8-0C1C-E5A9-395C5B9973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8" y="43250"/>
            <a:ext cx="2141117" cy="7095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89B8F56-34EF-5797-A538-D251888EABCD}"/>
              </a:ext>
            </a:extLst>
          </p:cNvPr>
          <p:cNvSpPr/>
          <p:nvPr/>
        </p:nvSpPr>
        <p:spPr>
          <a:xfrm>
            <a:off x="2328959" y="186069"/>
            <a:ext cx="9746083" cy="4944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1270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lvl="0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Оборудование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Почему ГПУ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 нас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Полезное 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Калькулятор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30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Сотрудничество</a:t>
            </a:r>
            <a:r>
              <a:rPr lang="uk-UA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Контакты       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UKR</a:t>
            </a:r>
            <a:endParaRPr lang="en-US" sz="13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aviar Dreams" panose="020B0402020204020504" pitchFamily="34" charset="0"/>
            </a:endParaRPr>
          </a:p>
        </p:txBody>
      </p:sp>
      <p:sp>
        <p:nvSpPr>
          <p:cNvPr id="14" name="Блок-схема: знак завершения 13">
            <a:extLst>
              <a:ext uri="{FF2B5EF4-FFF2-40B4-BE49-F238E27FC236}">
                <a16:creationId xmlns:a16="http://schemas.microsoft.com/office/drawing/2014/main" id="{031AF0EF-88B7-28E6-2E28-C71192CCD163}"/>
              </a:ext>
            </a:extLst>
          </p:cNvPr>
          <p:cNvSpPr/>
          <p:nvPr/>
        </p:nvSpPr>
        <p:spPr>
          <a:xfrm>
            <a:off x="11111023" y="313660"/>
            <a:ext cx="824025" cy="239233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E1A91E-1855-DE15-2EC2-195D1C14128E}"/>
              </a:ext>
            </a:extLst>
          </p:cNvPr>
          <p:cNvSpPr txBox="1"/>
          <p:nvPr/>
        </p:nvSpPr>
        <p:spPr>
          <a:xfrm>
            <a:off x="10950404" y="-11597"/>
            <a:ext cx="1311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aviar Dreams" panose="020B0402020204020504" pitchFamily="34" charset="0"/>
              </a:rPr>
              <a:t>+380987666303</a:t>
            </a:r>
          </a:p>
          <a:p>
            <a:r>
              <a:rPr lang="en-US" sz="800" dirty="0">
                <a:latin typeface="Caviar Dreams" panose="020B0402020204020504" pitchFamily="34" charset="0"/>
              </a:rPr>
              <a:t>info@genexpert.ua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A0939-E9CB-6491-AB97-2770C063BD7A}"/>
              </a:ext>
            </a:extLst>
          </p:cNvPr>
          <p:cNvSpPr txBox="1"/>
          <p:nvPr/>
        </p:nvSpPr>
        <p:spPr>
          <a:xfrm>
            <a:off x="2625435" y="1146691"/>
            <a:ext cx="6700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Почему ГПУ – это лучший выбор для Вашего бизнеса?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viar Dreams" panose="020B04020202040205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93743C-30FD-D8E8-510F-D13AB5DD6A54}"/>
              </a:ext>
            </a:extLst>
          </p:cNvPr>
          <p:cNvSpPr txBox="1"/>
          <p:nvPr/>
        </p:nvSpPr>
        <p:spPr>
          <a:xfrm>
            <a:off x="1187516" y="2144569"/>
            <a:ext cx="102734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  <a:latin typeface="Caviar Dreams" panose="020B0402020204020504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💰</a:t>
            </a:r>
            <a:r>
              <a:rPr lang="en-US" sz="1400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  <a:t> </a:t>
            </a:r>
            <a:r>
              <a:rPr lang="ru-RU" sz="1400" b="1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  <a:t>Экономия на электроэнергии до 50% </a:t>
            </a:r>
            <a:r>
              <a:rPr lang="ru-RU" sz="1400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  <a:t>– сниженные тарифы, отсутствие платежей за передачу и распределение.</a:t>
            </a:r>
          </a:p>
          <a:p>
            <a:br>
              <a:rPr lang="ru-RU" sz="1400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</a:br>
            <a:r>
              <a:rPr lang="en-US" sz="1400" dirty="0">
                <a:effectLst/>
                <a:latin typeface="Caviar Dreams" panose="020B0402020204020504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💡</a:t>
            </a:r>
            <a:r>
              <a:rPr lang="en-US" sz="1400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  <a:t> </a:t>
            </a:r>
            <a:r>
              <a:rPr lang="ru-RU" sz="1400" b="1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  <a:t>Никаких блэкаутов = независимость от сети </a:t>
            </a:r>
            <a:r>
              <a:rPr lang="ru-RU" sz="1400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  <a:t>– стабильная работа даже при авариях в сети.</a:t>
            </a:r>
          </a:p>
          <a:p>
            <a:br>
              <a:rPr lang="ru-RU" sz="1400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</a:br>
            <a:r>
              <a:rPr lang="ru-RU" sz="1400" dirty="0">
                <a:latin typeface="Caviar Dreams" panose="020B0402020204020504" pitchFamily="34" charset="0"/>
                <a:ea typeface="Times New Roman" panose="02020603050405020304" pitchFamily="18" charset="0"/>
              </a:rPr>
              <a:t>    </a:t>
            </a:r>
            <a:r>
              <a:rPr lang="ru-RU" sz="1400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  <a:t> </a:t>
            </a:r>
            <a:r>
              <a:rPr lang="ru-RU" sz="1400" b="1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  <a:t>Ваш бизнес всегда работает </a:t>
            </a:r>
            <a:r>
              <a:rPr lang="ru-RU" sz="1400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  <a:t>– автономное электроснабжение без сбоев.</a:t>
            </a:r>
          </a:p>
          <a:p>
            <a:br>
              <a:rPr lang="ru-RU" sz="1400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</a:br>
            <a:r>
              <a:rPr lang="en-US" sz="1400" dirty="0">
                <a:effectLst/>
                <a:latin typeface="Caviar Dreams" panose="020B0402020204020504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🔋</a:t>
            </a:r>
            <a:r>
              <a:rPr lang="en-US" sz="1400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  <a:t> </a:t>
            </a:r>
            <a:r>
              <a:rPr lang="ru-RU" sz="1400" b="1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  <a:t>Эффективность = конкурентное преимущество </a:t>
            </a:r>
            <a:r>
              <a:rPr lang="ru-RU" sz="1400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  <a:t>– низкая себестоимость электроэнергии дает вам сильное преимущество на рынке.</a:t>
            </a:r>
          </a:p>
          <a:p>
            <a:endParaRPr lang="en-US" sz="1400" dirty="0">
              <a:effectLst/>
              <a:latin typeface="Caviar Dreams" panose="020B0402020204020504" pitchFamily="34" charset="0"/>
              <a:ea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Caviar Dreams" panose="020B0402020204020504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🌍</a:t>
            </a:r>
            <a:r>
              <a:rPr lang="en-US" sz="1400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  <a:t> </a:t>
            </a:r>
            <a:r>
              <a:rPr lang="ru-RU" sz="1400" b="1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  <a:t>Рентабельность выше, чем у дизельных генераторов за счет более дешевого топлива </a:t>
            </a:r>
            <a:r>
              <a:rPr lang="ru-RU" sz="1400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  <a:t>(газ дешевле дизеля в 3-4 раза), </a:t>
            </a:r>
            <a:r>
              <a:rPr lang="ru-RU" sz="1400" b="1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  <a:t>а выбросов </a:t>
            </a:r>
            <a:r>
              <a:rPr lang="en-US" sz="1400" b="1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  <a:t>NO</a:t>
            </a:r>
            <a:r>
              <a:rPr lang="ru-RU" sz="1400" b="1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  <a:t>ₓ и </a:t>
            </a:r>
            <a:r>
              <a:rPr lang="en-US" sz="1400" b="1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  <a:t>CO</a:t>
            </a:r>
            <a:r>
              <a:rPr lang="ru-RU" sz="1400" b="1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  <a:t>₂ на 80% меньше</a:t>
            </a:r>
          </a:p>
          <a:p>
            <a:br>
              <a:rPr lang="ru-RU" sz="1400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</a:br>
            <a:r>
              <a:rPr lang="ru-RU" sz="1400" dirty="0">
                <a:latin typeface="Caviar Dreams" panose="020B0402020204020504" pitchFamily="34" charset="0"/>
                <a:ea typeface="Times New Roman" panose="02020603050405020304" pitchFamily="18" charset="0"/>
              </a:rPr>
              <a:t>   </a:t>
            </a:r>
            <a:r>
              <a:rPr lang="ru-RU" sz="1400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  <a:t>   </a:t>
            </a:r>
            <a:r>
              <a:rPr lang="ru-RU" sz="1400" b="1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  <a:t>Низкие эксплуатационные расходы </a:t>
            </a:r>
            <a:r>
              <a:rPr lang="ru-RU" sz="1400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  <a:t>– газовое топливо обеспечивает более плавную работу двигателя и снижает износ.</a:t>
            </a:r>
          </a:p>
          <a:p>
            <a:br>
              <a:rPr lang="ru-RU" sz="1400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</a:br>
            <a:r>
              <a:rPr lang="ru-RU" sz="1400" dirty="0">
                <a:effectLst/>
                <a:latin typeface="Caviar Dreams" panose="020B0402020204020504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✅</a:t>
            </a:r>
            <a:r>
              <a:rPr lang="ru-RU" sz="1400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  <a:t> </a:t>
            </a:r>
            <a:r>
              <a:rPr lang="ru-RU" sz="1400" b="1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  <a:t>Стабильная стоимость топлива </a:t>
            </a:r>
            <a:r>
              <a:rPr lang="ru-RU" sz="1400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  <a:t>– природный газ имеет меньшую волатильность цен по сравнению с электроэнергией и дизельным топливом.</a:t>
            </a:r>
          </a:p>
          <a:p>
            <a:endParaRPr lang="en-US" sz="1400" dirty="0">
              <a:effectLst/>
              <a:latin typeface="Caviar Dreams" panose="020B0402020204020504" pitchFamily="34" charset="0"/>
              <a:ea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Caviar Dreams" panose="020B0402020204020504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🔥</a:t>
            </a:r>
            <a:r>
              <a:rPr lang="en-US" sz="1400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  <a:t> </a:t>
            </a:r>
            <a:r>
              <a:rPr lang="ru-RU" sz="1400" b="1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  <a:t>Комбинированное производство электро- и тепловой энергии </a:t>
            </a:r>
            <a:r>
              <a:rPr lang="ru-RU" sz="1400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  <a:t>– когенерация позволяет производить одновременно и электричество и тепло, увеличивая КПД установки до 90%!</a:t>
            </a:r>
          </a:p>
          <a:p>
            <a:endParaRPr lang="en-US" sz="1400" dirty="0">
              <a:effectLst/>
              <a:latin typeface="Caviar Dreams" panose="020B0402020204020504" pitchFamily="34" charset="0"/>
              <a:ea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Caviar Dreams" panose="020B0402020204020504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🚀</a:t>
            </a:r>
            <a:r>
              <a:rPr lang="en-US" sz="1400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  <a:t> </a:t>
            </a:r>
            <a:r>
              <a:rPr lang="ru-RU" sz="1400" b="1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  <a:t>Оптимальное решение под ваши задачи и бюджет </a:t>
            </a:r>
            <a:r>
              <a:rPr lang="ru-RU" sz="1400" dirty="0">
                <a:effectLst/>
                <a:latin typeface="Caviar Dreams" panose="020B0402020204020504" pitchFamily="34" charset="0"/>
                <a:ea typeface="Times New Roman" panose="02020603050405020304" pitchFamily="18" charset="0"/>
              </a:rPr>
              <a:t>– новые и Б/У ГПУ в отличном состоянии с гарантией.</a:t>
            </a:r>
            <a:endParaRPr lang="en-US" sz="1400" dirty="0">
              <a:effectLst/>
              <a:latin typeface="Caviar Dreams" panose="020B0402020204020504" pitchFamily="34" charset="0"/>
              <a:ea typeface="Times New Roman" panose="02020603050405020304" pitchFamily="18" charset="0"/>
            </a:endParaRPr>
          </a:p>
          <a:p>
            <a:endParaRPr lang="ru-RU" sz="1400" dirty="0">
              <a:effectLst/>
              <a:latin typeface="Caviar Dreams" panose="020B0402020204020504" pitchFamily="34" charset="0"/>
              <a:ea typeface="Times New Roman" panose="02020603050405020304" pitchFamily="18" charset="0"/>
            </a:endParaRPr>
          </a:p>
          <a:p>
            <a:endParaRPr lang="ru-RU" sz="1400" dirty="0">
              <a:effectLst/>
              <a:latin typeface="Caviar Dreams" panose="020B0402020204020504" pitchFamily="34" charset="0"/>
              <a:ea typeface="Times New Roman" panose="02020603050405020304" pitchFamily="18" charset="0"/>
            </a:endParaRPr>
          </a:p>
        </p:txBody>
      </p:sp>
      <p:pic>
        <p:nvPicPr>
          <p:cNvPr id="9" name="Рисунок 8" descr="Изображение выглядит как круг, шаблон, Симметрия, спирал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C7999A5-1C53-BEA6-ACFF-53FEDDC8D9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6033" y="4766967"/>
            <a:ext cx="202788" cy="176952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символ, Прямоугольник, Шрифт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C5A7598-F248-F58D-8422-5AF8C08510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33" y="3055504"/>
            <a:ext cx="170850" cy="1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19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человек, палец, удержание, большой палец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5891436-6915-61D4-D4A8-C81442C8651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7597" r="2928" b="1887"/>
          <a:stretch/>
        </p:blipFill>
        <p:spPr>
          <a:xfrm>
            <a:off x="268941" y="808074"/>
            <a:ext cx="11666107" cy="260084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CAE7E2-E7E8-0C1C-E5A9-395C5B9973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8" y="43250"/>
            <a:ext cx="2141117" cy="7095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89B8F56-34EF-5797-A538-D251888EABCD}"/>
              </a:ext>
            </a:extLst>
          </p:cNvPr>
          <p:cNvSpPr/>
          <p:nvPr/>
        </p:nvSpPr>
        <p:spPr>
          <a:xfrm>
            <a:off x="2328959" y="186069"/>
            <a:ext cx="9746083" cy="4944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1270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lvl="0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Оборудование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Почему ГПУ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 нас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Полезное 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Калькулятор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30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Сотрудничество</a:t>
            </a:r>
            <a:r>
              <a:rPr lang="uk-UA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Контакты       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UKR</a:t>
            </a:r>
            <a:endParaRPr lang="en-US" sz="13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aviar Dreams" panose="020B0402020204020504" pitchFamily="34" charset="0"/>
            </a:endParaRPr>
          </a:p>
        </p:txBody>
      </p:sp>
      <p:sp>
        <p:nvSpPr>
          <p:cNvPr id="14" name="Блок-схема: знак завершения 13">
            <a:extLst>
              <a:ext uri="{FF2B5EF4-FFF2-40B4-BE49-F238E27FC236}">
                <a16:creationId xmlns:a16="http://schemas.microsoft.com/office/drawing/2014/main" id="{031AF0EF-88B7-28E6-2E28-C71192CCD163}"/>
              </a:ext>
            </a:extLst>
          </p:cNvPr>
          <p:cNvSpPr/>
          <p:nvPr/>
        </p:nvSpPr>
        <p:spPr>
          <a:xfrm>
            <a:off x="11111023" y="313660"/>
            <a:ext cx="824025" cy="239233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E1A91E-1855-DE15-2EC2-195D1C14128E}"/>
              </a:ext>
            </a:extLst>
          </p:cNvPr>
          <p:cNvSpPr txBox="1"/>
          <p:nvPr/>
        </p:nvSpPr>
        <p:spPr>
          <a:xfrm>
            <a:off x="10950404" y="-11597"/>
            <a:ext cx="1311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aviar Dreams" panose="020B0402020204020504" pitchFamily="34" charset="0"/>
              </a:rPr>
              <a:t>+380987666303</a:t>
            </a:r>
          </a:p>
          <a:p>
            <a:r>
              <a:rPr lang="en-US" sz="800" dirty="0">
                <a:latin typeface="Caviar Dreams" panose="020B0402020204020504" pitchFamily="34" charset="0"/>
              </a:rPr>
              <a:t>info@genexpert.ua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FBB0A-C369-E19F-8344-8E5357E66957}"/>
              </a:ext>
            </a:extLst>
          </p:cNvPr>
          <p:cNvSpPr txBox="1"/>
          <p:nvPr/>
        </p:nvSpPr>
        <p:spPr>
          <a:xfrm>
            <a:off x="1365017" y="2067537"/>
            <a:ext cx="995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Развитие распределённой генерации в Украине — путь к энергонезависимости и устойчивому росту.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viar Dreams" panose="020B04020202040205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5A0CB8-39DB-96BD-A992-D751BF8FBF35}"/>
              </a:ext>
            </a:extLst>
          </p:cNvPr>
          <p:cNvSpPr txBox="1"/>
          <p:nvPr/>
        </p:nvSpPr>
        <p:spPr>
          <a:xfrm>
            <a:off x="1106833" y="1704027"/>
            <a:ext cx="10273459" cy="5411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endParaRPr lang="en-US" sz="14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viar Dreams" panose="020B0402020204020504" pitchFamily="34" charset="0"/>
              <a:ea typeface="Times New Roman" panose="02020603050405020304" pitchFamily="18" charset="0"/>
              <a:cs typeface="Segoe UI Emoji" panose="020B0502040204020203" pitchFamily="34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viar Dreams" panose="020B0402020204020504" pitchFamily="34" charset="0"/>
              <a:ea typeface="Times New Roman" panose="02020603050405020304" pitchFamily="18" charset="0"/>
              <a:cs typeface="Segoe UI Emoji" panose="020B0502040204020203" pitchFamily="34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US" sz="14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viar Dreams" panose="020B0402020204020504" pitchFamily="34" charset="0"/>
              <a:ea typeface="Times New Roman" panose="02020603050405020304" pitchFamily="18" charset="0"/>
              <a:cs typeface="Segoe UI Emoji" panose="020B0502040204020203" pitchFamily="34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viar Dreams" panose="020B0402020204020504" pitchFamily="34" charset="0"/>
              <a:ea typeface="Times New Roman" panose="02020603050405020304" pitchFamily="18" charset="0"/>
              <a:cs typeface="Segoe UI Emoji" panose="020B0502040204020203" pitchFamily="34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US" sz="14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viar Dreams" panose="020B0402020204020504" pitchFamily="34" charset="0"/>
              <a:ea typeface="Times New Roman" panose="02020603050405020304" pitchFamily="18" charset="0"/>
              <a:cs typeface="Segoe UI Emoji" panose="020B0502040204020203" pitchFamily="34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viar Dreams" panose="020B0402020204020504" pitchFamily="34" charset="0"/>
              <a:ea typeface="Times New Roman" panose="02020603050405020304" pitchFamily="18" charset="0"/>
              <a:cs typeface="Segoe UI Emoji" panose="020B0502040204020203" pitchFamily="34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US" sz="14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viar Dreams" panose="020B0402020204020504" pitchFamily="34" charset="0"/>
              <a:ea typeface="Times New Roman" panose="02020603050405020304" pitchFamily="18" charset="0"/>
              <a:cs typeface="Segoe UI Emoji" panose="020B0502040204020203" pitchFamily="34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viar Dreams" panose="020B0402020204020504" pitchFamily="34" charset="0"/>
              <a:ea typeface="Times New Roman" panose="02020603050405020304" pitchFamily="18" charset="0"/>
              <a:cs typeface="Segoe UI Emoji" panose="020B0502040204020203" pitchFamily="34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ru-RU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viar Dreams" panose="020B0402020204020504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🔹</a:t>
            </a:r>
            <a:r>
              <a:rPr lang="ru-RU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viar Dreams" panose="020B04020202040205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О нас</a:t>
            </a:r>
            <a:endParaRPr lang="en-US" sz="1400" b="1" i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viar Dreams" panose="020B04020202040205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ru-RU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viar Dreams" panose="020B04020202040205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Мы предлагаем бизнесу в Украине доступ к новым и проверенным газопоршневым установкам от ведущих мировых производителей.</a:t>
            </a:r>
            <a:endParaRPr lang="en-US" sz="1400" b="1" i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viar Dreams" panose="020B04020202040205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ru-RU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viar Dreams" panose="020B04020202040205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Наш подход — это глубокая аналитика, международные связи и комплексный подбор под ваши параметры и задачи.</a:t>
            </a:r>
            <a:endParaRPr lang="en-US" sz="1400" b="1" i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viar Dreams" panose="020B04020202040205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ru-RU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viar Dreams" panose="020B04020202040205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viar Dreams" panose="020B04020202040205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400" b="1" i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viar Dreams" panose="020B04020202040205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ru-RU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viar Dreams" panose="020B0402020204020504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✅</a:t>
            </a:r>
            <a:r>
              <a:rPr lang="ru-RU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viar Dreams" panose="020B04020202040205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Почему выбирают нас</a:t>
            </a:r>
            <a:endParaRPr lang="en-US" sz="1400" b="1" i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viar Dreams" panose="020B04020202040205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ru-RU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viar Dreams" panose="020B0402020204020504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🔍</a:t>
            </a:r>
            <a:r>
              <a:rPr lang="ru-RU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viar Dreams" panose="020B04020202040205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Точный подбор под ваш объект</a:t>
            </a:r>
            <a:endParaRPr lang="en-US" sz="1400" b="1" i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viar Dreams" panose="020B04020202040205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ru-RU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viar Dreams" panose="020B04020202040205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Анализируем нагрузку, цели, параметры площадки</a:t>
            </a:r>
            <a:endParaRPr lang="en-US" sz="1400" b="1" i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viar Dreams" panose="020B04020202040205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ru-RU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viar Dreams" panose="020B04020202040205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Учитываем режимы работы, тепловую утилизацию, сетевые ограничения</a:t>
            </a:r>
            <a:endParaRPr lang="en-US" sz="1400" b="1" i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viar Dreams" panose="020B04020202040205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ru-RU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viar Dreams" panose="020B04020202040205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400" b="1" i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viar Dreams" panose="020B04020202040205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ru-RU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viar Dreams" panose="020B0402020204020504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🌍</a:t>
            </a:r>
            <a:r>
              <a:rPr lang="ru-RU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viar Dreams" panose="020B04020202040205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Доступ к лучшим предложениям мира</a:t>
            </a:r>
            <a:endParaRPr lang="en-US" sz="1400" b="1" i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viar Dreams" panose="020B04020202040205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ru-RU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viar Dreams" panose="020B04020202040205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Работаем напрямую с заводами, трейдерами и площадками</a:t>
            </a:r>
            <a:endParaRPr lang="en-US" sz="1400" b="1" i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viar Dreams" panose="020B04020202040205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US" sz="1400" b="1" i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viar Dreams" panose="020B04020202040205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554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CAE7E2-E7E8-0C1C-E5A9-395C5B9973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8" y="43250"/>
            <a:ext cx="2141117" cy="7095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89B8F56-34EF-5797-A538-D251888EABCD}"/>
              </a:ext>
            </a:extLst>
          </p:cNvPr>
          <p:cNvSpPr/>
          <p:nvPr/>
        </p:nvSpPr>
        <p:spPr>
          <a:xfrm>
            <a:off x="2328959" y="186069"/>
            <a:ext cx="9746083" cy="4944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1270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lvl="0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Оборудование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Почему ГПУ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 нас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Полезное 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Калькулятор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30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Сотрудничество</a:t>
            </a:r>
            <a:r>
              <a:rPr lang="uk-UA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Контакты       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UKR</a:t>
            </a:r>
            <a:endParaRPr lang="en-US" sz="13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aviar Dreams" panose="020B0402020204020504" pitchFamily="34" charset="0"/>
            </a:endParaRPr>
          </a:p>
        </p:txBody>
      </p:sp>
      <p:sp>
        <p:nvSpPr>
          <p:cNvPr id="14" name="Блок-схема: знак завершения 13">
            <a:extLst>
              <a:ext uri="{FF2B5EF4-FFF2-40B4-BE49-F238E27FC236}">
                <a16:creationId xmlns:a16="http://schemas.microsoft.com/office/drawing/2014/main" id="{031AF0EF-88B7-28E6-2E28-C71192CCD163}"/>
              </a:ext>
            </a:extLst>
          </p:cNvPr>
          <p:cNvSpPr/>
          <p:nvPr/>
        </p:nvSpPr>
        <p:spPr>
          <a:xfrm>
            <a:off x="11111023" y="313660"/>
            <a:ext cx="824025" cy="239233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E1A91E-1855-DE15-2EC2-195D1C14128E}"/>
              </a:ext>
            </a:extLst>
          </p:cNvPr>
          <p:cNvSpPr txBox="1"/>
          <p:nvPr/>
        </p:nvSpPr>
        <p:spPr>
          <a:xfrm>
            <a:off x="10950404" y="-11597"/>
            <a:ext cx="1311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aviar Dreams" panose="020B0402020204020504" pitchFamily="34" charset="0"/>
              </a:rPr>
              <a:t>+380987666303</a:t>
            </a:r>
          </a:p>
          <a:p>
            <a:r>
              <a:rPr lang="en-US" sz="800" dirty="0">
                <a:latin typeface="Caviar Dreams" panose="020B0402020204020504" pitchFamily="34" charset="0"/>
              </a:rPr>
              <a:t>info@genexpert.ua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095CD-7892-D413-5ECC-5B5EE8F5E30C}"/>
              </a:ext>
            </a:extLst>
          </p:cNvPr>
          <p:cNvSpPr txBox="1"/>
          <p:nvPr/>
        </p:nvSpPr>
        <p:spPr>
          <a:xfrm>
            <a:off x="2549562" y="878149"/>
            <a:ext cx="7325958" cy="358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uk-UA" sz="1800" dirty="0" err="1">
                <a:effectLst/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Интересно</a:t>
            </a:r>
            <a:r>
              <a:rPr lang="uk-UA" sz="1800" dirty="0">
                <a:effectLst/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uk-UA" sz="1800" dirty="0" err="1">
                <a:effectLst/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сколько</a:t>
            </a:r>
            <a:r>
              <a:rPr lang="uk-UA" sz="1800" dirty="0">
                <a:effectLst/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</a:t>
            </a:r>
            <a:r>
              <a:rPr lang="uk-UA" sz="1800" dirty="0">
                <a:effectLst/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сэкономите</a:t>
            </a:r>
            <a:r>
              <a:rPr lang="uk-UA" sz="1800" dirty="0">
                <a:effectLst/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при </a:t>
            </a:r>
            <a:r>
              <a:rPr lang="uk-UA" sz="1800" dirty="0" err="1">
                <a:effectLst/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собственной</a:t>
            </a:r>
            <a:r>
              <a:rPr lang="uk-UA" sz="1800" dirty="0">
                <a:effectLst/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генерации</a:t>
            </a:r>
            <a:r>
              <a:rPr lang="ru-RU" sz="1800" dirty="0">
                <a:effectLst/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viar Dreams" panose="020B04020202040205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7FDB128F-B76E-9EF5-CA29-3F142CEFF0FD}"/>
              </a:ext>
            </a:extLst>
          </p:cNvPr>
          <p:cNvSpPr/>
          <p:nvPr/>
        </p:nvSpPr>
        <p:spPr>
          <a:xfrm>
            <a:off x="1129553" y="1635162"/>
            <a:ext cx="9981470" cy="7637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96E6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Потребление = Производство Электрической энергии в час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C7C84BA-CB2B-AD57-0AFC-9B243BE0BABA}"/>
              </a:ext>
            </a:extLst>
          </p:cNvPr>
          <p:cNvSpPr/>
          <p:nvPr/>
        </p:nvSpPr>
        <p:spPr>
          <a:xfrm>
            <a:off x="1129553" y="2476051"/>
            <a:ext cx="9981470" cy="7637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96E6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Цена закупки 1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квт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эл энергии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88E50C28-F239-C735-3922-B0EFF671F997}"/>
              </a:ext>
            </a:extLst>
          </p:cNvPr>
          <p:cNvSpPr/>
          <p:nvPr/>
        </p:nvSpPr>
        <p:spPr>
          <a:xfrm>
            <a:off x="1105265" y="3334190"/>
            <a:ext cx="9981470" cy="7637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96E6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uk-UA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</a:t>
            </a:r>
            <a:r>
              <a:rPr lang="uk-UA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Цена</a:t>
            </a:r>
            <a:r>
              <a:rPr lang="uk-UA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закупки </a:t>
            </a:r>
            <a:r>
              <a:rPr lang="uk-UA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газа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478DCFFD-F4E9-AC20-0270-CF8DBC62F47E}"/>
              </a:ext>
            </a:extLst>
          </p:cNvPr>
          <p:cNvSpPr/>
          <p:nvPr/>
        </p:nvSpPr>
        <p:spPr>
          <a:xfrm>
            <a:off x="1129553" y="4157829"/>
            <a:ext cx="9981470" cy="7637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96E6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Потребление Тепловой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энегии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в час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F8B25C95-7658-1549-5486-0202577C627A}"/>
              </a:ext>
            </a:extLst>
          </p:cNvPr>
          <p:cNvSpPr/>
          <p:nvPr/>
        </p:nvSpPr>
        <p:spPr>
          <a:xfrm>
            <a:off x="1105265" y="4998718"/>
            <a:ext cx="9981470" cy="7637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96E6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Использование тепловой энергии в год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D55C5E2E-63C9-D6C9-7C42-5A7EDC1C4527}"/>
              </a:ext>
            </a:extLst>
          </p:cNvPr>
          <p:cNvSpPr/>
          <p:nvPr/>
        </p:nvSpPr>
        <p:spPr>
          <a:xfrm>
            <a:off x="4080376" y="5924895"/>
            <a:ext cx="3532812" cy="462547"/>
          </a:xfrm>
          <a:prstGeom prst="roundRect">
            <a:avLst>
              <a:gd name="adj" fmla="val 24802"/>
            </a:avLst>
          </a:prstGeom>
          <a:solidFill>
            <a:srgbClr val="96E6A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Caviar Dreams" panose="020B0402020204020504" pitchFamily="34" charset="0"/>
              </a:rPr>
              <a:t>Сделать расчет</a:t>
            </a:r>
            <a:endParaRPr lang="en-US" sz="2000" dirty="0">
              <a:latin typeface="Caviar Dreams" panose="020B0402020204020504" pitchFamily="34" charset="0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0CAFDFA8-0FBD-0E4A-AFF9-76AA677D5041}"/>
              </a:ext>
            </a:extLst>
          </p:cNvPr>
          <p:cNvCxnSpPr/>
          <p:nvPr/>
        </p:nvCxnSpPr>
        <p:spPr>
          <a:xfrm>
            <a:off x="1553666" y="2285999"/>
            <a:ext cx="91332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EA6BF3E5-26D5-6AC2-A0E5-A3DC91A6799D}"/>
              </a:ext>
            </a:extLst>
          </p:cNvPr>
          <p:cNvCxnSpPr/>
          <p:nvPr/>
        </p:nvCxnSpPr>
        <p:spPr>
          <a:xfrm>
            <a:off x="1553666" y="3105373"/>
            <a:ext cx="91332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8F6C847D-B782-0292-84BC-227EA80FE922}"/>
              </a:ext>
            </a:extLst>
          </p:cNvPr>
          <p:cNvCxnSpPr/>
          <p:nvPr/>
        </p:nvCxnSpPr>
        <p:spPr>
          <a:xfrm>
            <a:off x="1553666" y="3967778"/>
            <a:ext cx="91332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E430C79-5415-D9B8-73DA-5D49A9845D8D}"/>
              </a:ext>
            </a:extLst>
          </p:cNvPr>
          <p:cNvCxnSpPr/>
          <p:nvPr/>
        </p:nvCxnSpPr>
        <p:spPr>
          <a:xfrm>
            <a:off x="1553666" y="4765636"/>
            <a:ext cx="91332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2C42E58-D1A5-4786-25ED-AC498CBBBE29}"/>
              </a:ext>
            </a:extLst>
          </p:cNvPr>
          <p:cNvCxnSpPr/>
          <p:nvPr/>
        </p:nvCxnSpPr>
        <p:spPr>
          <a:xfrm>
            <a:off x="1645919" y="5601147"/>
            <a:ext cx="91332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 descr="Изображение выглядит как круг, шаблон, Симметрия, спирал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291BBD7-0A81-22DA-6886-5F41DA7DA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22802" y="2154437"/>
            <a:ext cx="253519" cy="221220"/>
          </a:xfrm>
          <a:prstGeom prst="rect">
            <a:avLst/>
          </a:prstGeom>
        </p:spPr>
      </p:pic>
      <p:pic>
        <p:nvPicPr>
          <p:cNvPr id="21" name="Рисунок 20" descr="Изображение выглядит как круг, шаблон, Симметрия, спирал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DA2A355-22E4-0BD6-67D2-B5D4513D3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25518" y="2958433"/>
            <a:ext cx="253519" cy="221220"/>
          </a:xfrm>
          <a:prstGeom prst="rect">
            <a:avLst/>
          </a:prstGeom>
        </p:spPr>
      </p:pic>
      <p:pic>
        <p:nvPicPr>
          <p:cNvPr id="22" name="Рисунок 21" descr="Изображение выглядит как круг, шаблон, Симметрия, спирал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304B8F5-6EC7-3A28-5462-D063E6618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93527" y="3857639"/>
            <a:ext cx="253519" cy="221220"/>
          </a:xfrm>
          <a:prstGeom prst="rect">
            <a:avLst/>
          </a:prstGeom>
        </p:spPr>
      </p:pic>
      <p:pic>
        <p:nvPicPr>
          <p:cNvPr id="23" name="Рисунок 22" descr="Изображение выглядит как круг, шаблон, Симметрия, спирал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9926CEE-82FA-FECF-B169-2DE9125B0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22802" y="4644260"/>
            <a:ext cx="253519" cy="221220"/>
          </a:xfrm>
          <a:prstGeom prst="rect">
            <a:avLst/>
          </a:prstGeom>
        </p:spPr>
      </p:pic>
      <p:pic>
        <p:nvPicPr>
          <p:cNvPr id="24" name="Рисунок 23" descr="Изображение выглядит как круг, шаблон, Симметрия, спирал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346FF38-02E7-D089-DE37-8F9BA2600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1583" y="5465510"/>
            <a:ext cx="253519" cy="221220"/>
          </a:xfrm>
          <a:prstGeom prst="rect">
            <a:avLst/>
          </a:prstGeom>
        </p:spPr>
      </p:pic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FF9F4E1A-F2EB-AE1C-9F69-413A5366FD6D}"/>
              </a:ext>
            </a:extLst>
          </p:cNvPr>
          <p:cNvSpPr/>
          <p:nvPr/>
        </p:nvSpPr>
        <p:spPr>
          <a:xfrm>
            <a:off x="7917628" y="1733993"/>
            <a:ext cx="2355925" cy="437682"/>
          </a:xfrm>
          <a:prstGeom prst="roundRect">
            <a:avLst/>
          </a:prstGeom>
          <a:ln>
            <a:solidFill>
              <a:srgbClr val="96E6A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1250 </a:t>
            </a:r>
            <a:r>
              <a:rPr lang="ru-RU" sz="1400" dirty="0"/>
              <a:t>кВт</a:t>
            </a:r>
            <a:r>
              <a:rPr lang="en-US" sz="1400" dirty="0"/>
              <a:t>/</a:t>
            </a:r>
            <a:r>
              <a:rPr lang="ru-RU" sz="1400" dirty="0"/>
              <a:t>час</a:t>
            </a:r>
            <a:endParaRPr lang="en-US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F81AB926-4469-B586-4E9B-CD000ED1F1A5}"/>
              </a:ext>
            </a:extLst>
          </p:cNvPr>
          <p:cNvSpPr/>
          <p:nvPr/>
        </p:nvSpPr>
        <p:spPr>
          <a:xfrm>
            <a:off x="7917628" y="2547246"/>
            <a:ext cx="2355925" cy="437682"/>
          </a:xfrm>
          <a:prstGeom prst="roundRect">
            <a:avLst/>
          </a:prstGeom>
          <a:ln>
            <a:solidFill>
              <a:srgbClr val="96E6A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8,5 </a:t>
            </a:r>
            <a:r>
              <a:rPr lang="ru-RU" sz="1400" dirty="0"/>
              <a:t>грн</a:t>
            </a:r>
            <a:r>
              <a:rPr lang="en-US" sz="1400" dirty="0"/>
              <a:t>/</a:t>
            </a:r>
            <a:r>
              <a:rPr lang="ru-RU" sz="1400" dirty="0"/>
              <a:t>кВт</a:t>
            </a:r>
            <a:endParaRPr lang="en-US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54834449-75C1-404F-65D9-1C583EB5559A}"/>
              </a:ext>
            </a:extLst>
          </p:cNvPr>
          <p:cNvSpPr/>
          <p:nvPr/>
        </p:nvSpPr>
        <p:spPr>
          <a:xfrm>
            <a:off x="7906058" y="3430253"/>
            <a:ext cx="2355925" cy="437682"/>
          </a:xfrm>
          <a:prstGeom prst="roundRect">
            <a:avLst/>
          </a:prstGeom>
          <a:ln>
            <a:solidFill>
              <a:srgbClr val="96E6A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17500 </a:t>
            </a:r>
            <a:r>
              <a:rPr lang="ru-RU" sz="1400" dirty="0"/>
              <a:t>грн</a:t>
            </a:r>
            <a:r>
              <a:rPr lang="en-US" sz="1400" dirty="0"/>
              <a:t>/</a:t>
            </a:r>
            <a:r>
              <a:rPr lang="ru-RU" sz="1400" dirty="0"/>
              <a:t>1000 куб</a:t>
            </a:r>
            <a:endParaRPr lang="en-US" dirty="0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39D29F62-18EB-6A57-9158-35089CFDC607}"/>
              </a:ext>
            </a:extLst>
          </p:cNvPr>
          <p:cNvSpPr/>
          <p:nvPr/>
        </p:nvSpPr>
        <p:spPr>
          <a:xfrm>
            <a:off x="7917628" y="4222544"/>
            <a:ext cx="2355925" cy="437682"/>
          </a:xfrm>
          <a:prstGeom prst="roundRect">
            <a:avLst/>
          </a:prstGeom>
          <a:ln>
            <a:solidFill>
              <a:srgbClr val="96E6A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1250 </a:t>
            </a:r>
            <a:r>
              <a:rPr lang="ru-RU" sz="1400" dirty="0"/>
              <a:t>кВт</a:t>
            </a:r>
            <a:r>
              <a:rPr lang="en-US" sz="1400" dirty="0"/>
              <a:t>/</a:t>
            </a:r>
            <a:r>
              <a:rPr lang="ru-RU" sz="1400" dirty="0"/>
              <a:t>час</a:t>
            </a:r>
            <a:endParaRPr lang="en-US" dirty="0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DE92D684-7350-42DB-2911-8C42B544E484}"/>
              </a:ext>
            </a:extLst>
          </p:cNvPr>
          <p:cNvSpPr/>
          <p:nvPr/>
        </p:nvSpPr>
        <p:spPr>
          <a:xfrm>
            <a:off x="7917628" y="5043814"/>
            <a:ext cx="2355925" cy="437682"/>
          </a:xfrm>
          <a:prstGeom prst="roundRect">
            <a:avLst/>
          </a:prstGeom>
          <a:ln>
            <a:solidFill>
              <a:srgbClr val="96E6A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5 </a:t>
            </a:r>
            <a:r>
              <a:rPr lang="ru-RU" sz="1400" dirty="0"/>
              <a:t>месяцев</a:t>
            </a:r>
            <a:endParaRPr lang="en-US" sz="1400" dirty="0"/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DE1AADE8-DBA4-9D8C-79D4-5C02F356388F}"/>
              </a:ext>
            </a:extLst>
          </p:cNvPr>
          <p:cNvSpPr/>
          <p:nvPr/>
        </p:nvSpPr>
        <p:spPr>
          <a:xfrm>
            <a:off x="6890273" y="4337958"/>
            <a:ext cx="722915" cy="181127"/>
          </a:xfrm>
          <a:prstGeom prst="roundRect">
            <a:avLst/>
          </a:prstGeom>
          <a:ln>
            <a:solidFill>
              <a:srgbClr val="96E6A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99029163-CF2A-8253-7685-23C78E83AAA5}"/>
              </a:ext>
            </a:extLst>
          </p:cNvPr>
          <p:cNvSpPr/>
          <p:nvPr/>
        </p:nvSpPr>
        <p:spPr>
          <a:xfrm>
            <a:off x="7250653" y="4340432"/>
            <a:ext cx="362535" cy="178653"/>
          </a:xfrm>
          <a:prstGeom prst="roundRect">
            <a:avLst/>
          </a:prstGeom>
          <a:solidFill>
            <a:srgbClr val="96E6A1"/>
          </a:solidFill>
          <a:ln>
            <a:solidFill>
              <a:srgbClr val="96E6A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2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CAE7E2-E7E8-0C1C-E5A9-395C5B9973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8" y="43250"/>
            <a:ext cx="2141117" cy="7095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89B8F56-34EF-5797-A538-D251888EABCD}"/>
              </a:ext>
            </a:extLst>
          </p:cNvPr>
          <p:cNvSpPr/>
          <p:nvPr/>
        </p:nvSpPr>
        <p:spPr>
          <a:xfrm>
            <a:off x="2328959" y="186069"/>
            <a:ext cx="9746083" cy="4944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1270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lvl="0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Оборудование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Почему ГПУ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 нас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Полезное 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Калькулятор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30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Сотрудничество</a:t>
            </a:r>
            <a:r>
              <a:rPr lang="uk-UA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Контакты</a:t>
            </a:r>
            <a:r>
              <a:rPr lang="ru-RU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UKR</a:t>
            </a:r>
            <a:endParaRPr lang="en-US" sz="13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aviar Dreams" panose="020B0402020204020504" pitchFamily="34" charset="0"/>
            </a:endParaRPr>
          </a:p>
        </p:txBody>
      </p:sp>
      <p:sp>
        <p:nvSpPr>
          <p:cNvPr id="14" name="Блок-схема: знак завершения 13">
            <a:extLst>
              <a:ext uri="{FF2B5EF4-FFF2-40B4-BE49-F238E27FC236}">
                <a16:creationId xmlns:a16="http://schemas.microsoft.com/office/drawing/2014/main" id="{031AF0EF-88B7-28E6-2E28-C71192CCD163}"/>
              </a:ext>
            </a:extLst>
          </p:cNvPr>
          <p:cNvSpPr/>
          <p:nvPr/>
        </p:nvSpPr>
        <p:spPr>
          <a:xfrm>
            <a:off x="11111023" y="313660"/>
            <a:ext cx="824025" cy="239233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E1A91E-1855-DE15-2EC2-195D1C14128E}"/>
              </a:ext>
            </a:extLst>
          </p:cNvPr>
          <p:cNvSpPr txBox="1"/>
          <p:nvPr/>
        </p:nvSpPr>
        <p:spPr>
          <a:xfrm>
            <a:off x="10950404" y="-11597"/>
            <a:ext cx="1311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aviar Dreams" panose="020B0402020204020504" pitchFamily="34" charset="0"/>
              </a:rPr>
              <a:t>+380987666303</a:t>
            </a:r>
          </a:p>
          <a:p>
            <a:r>
              <a:rPr lang="en-US" sz="800" dirty="0">
                <a:latin typeface="Caviar Dreams" panose="020B0402020204020504" pitchFamily="34" charset="0"/>
              </a:rPr>
              <a:t>info@genexpert.ua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64759C-A667-53E7-E74C-C8A3DF730916}"/>
              </a:ext>
            </a:extLst>
          </p:cNvPr>
          <p:cNvSpPr txBox="1"/>
          <p:nvPr/>
        </p:nvSpPr>
        <p:spPr>
          <a:xfrm>
            <a:off x="4097632" y="752834"/>
            <a:ext cx="3010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  <a:latin typeface="Caviar Dreams" panose="020B0402020204020504" pitchFamily="34" charset="0"/>
              </a:rPr>
              <a:t>Форма обратной связи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Caviar Dreams" panose="020B0402020204020504" pitchFamily="34" charset="0"/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909F4092-F577-90C8-13A4-EE6101A9B29A}"/>
              </a:ext>
            </a:extLst>
          </p:cNvPr>
          <p:cNvSpPr/>
          <p:nvPr/>
        </p:nvSpPr>
        <p:spPr>
          <a:xfrm>
            <a:off x="1129553" y="1635162"/>
            <a:ext cx="9981470" cy="7637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96E6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Название компании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0F9CE267-9886-F539-7254-FCA5B6AC01A0}"/>
              </a:ext>
            </a:extLst>
          </p:cNvPr>
          <p:cNvSpPr/>
          <p:nvPr/>
        </p:nvSpPr>
        <p:spPr>
          <a:xfrm>
            <a:off x="1129553" y="2476051"/>
            <a:ext cx="9981470" cy="7637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96E6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Контактное лицо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7742D457-4D12-04C1-FB67-A7DA690DEB24}"/>
              </a:ext>
            </a:extLst>
          </p:cNvPr>
          <p:cNvSpPr/>
          <p:nvPr/>
        </p:nvSpPr>
        <p:spPr>
          <a:xfrm>
            <a:off x="1105265" y="3334190"/>
            <a:ext cx="9981470" cy="7637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96E6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Эл. почта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EB3D85B-F40A-9106-4157-B5F6D883B15D}"/>
              </a:ext>
            </a:extLst>
          </p:cNvPr>
          <p:cNvSpPr/>
          <p:nvPr/>
        </p:nvSpPr>
        <p:spPr>
          <a:xfrm>
            <a:off x="5244354" y="1733992"/>
            <a:ext cx="5647764" cy="558337"/>
          </a:xfrm>
          <a:prstGeom prst="roundRect">
            <a:avLst/>
          </a:prstGeom>
          <a:ln>
            <a:solidFill>
              <a:srgbClr val="96E6A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514BC3C-396E-7C3D-47BB-A141136EF123}"/>
              </a:ext>
            </a:extLst>
          </p:cNvPr>
          <p:cNvSpPr/>
          <p:nvPr/>
        </p:nvSpPr>
        <p:spPr>
          <a:xfrm>
            <a:off x="1105265" y="4211157"/>
            <a:ext cx="9981470" cy="7637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96E6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Телефон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9A1D82CB-9585-AB35-D5A0-33FF04C04D44}"/>
              </a:ext>
            </a:extLst>
          </p:cNvPr>
          <p:cNvSpPr/>
          <p:nvPr/>
        </p:nvSpPr>
        <p:spPr>
          <a:xfrm>
            <a:off x="1093476" y="5088124"/>
            <a:ext cx="9981470" cy="7637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96E6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Комментарии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D93D33F1-A124-B462-A9BC-6B73195FFFA6}"/>
              </a:ext>
            </a:extLst>
          </p:cNvPr>
          <p:cNvSpPr/>
          <p:nvPr/>
        </p:nvSpPr>
        <p:spPr>
          <a:xfrm>
            <a:off x="5244354" y="2559951"/>
            <a:ext cx="5647764" cy="558337"/>
          </a:xfrm>
          <a:prstGeom prst="roundRect">
            <a:avLst/>
          </a:prstGeom>
          <a:ln>
            <a:solidFill>
              <a:srgbClr val="96E6A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80A05D32-9F00-E412-57D6-AA6DAD406DD9}"/>
              </a:ext>
            </a:extLst>
          </p:cNvPr>
          <p:cNvSpPr/>
          <p:nvPr/>
        </p:nvSpPr>
        <p:spPr>
          <a:xfrm>
            <a:off x="5244354" y="3403015"/>
            <a:ext cx="5647764" cy="558337"/>
          </a:xfrm>
          <a:prstGeom prst="roundRect">
            <a:avLst/>
          </a:prstGeom>
          <a:ln>
            <a:solidFill>
              <a:srgbClr val="96E6A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BCC069C3-D3D2-11BD-6742-30C10E905BA1}"/>
              </a:ext>
            </a:extLst>
          </p:cNvPr>
          <p:cNvSpPr/>
          <p:nvPr/>
        </p:nvSpPr>
        <p:spPr>
          <a:xfrm>
            <a:off x="5244354" y="4295617"/>
            <a:ext cx="5647764" cy="558337"/>
          </a:xfrm>
          <a:prstGeom prst="roundRect">
            <a:avLst/>
          </a:prstGeom>
          <a:ln>
            <a:solidFill>
              <a:srgbClr val="96E6A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927A1514-89D0-55D5-BC02-17FBD72852A6}"/>
              </a:ext>
            </a:extLst>
          </p:cNvPr>
          <p:cNvSpPr/>
          <p:nvPr/>
        </p:nvSpPr>
        <p:spPr>
          <a:xfrm>
            <a:off x="5244354" y="5190851"/>
            <a:ext cx="5647764" cy="558337"/>
          </a:xfrm>
          <a:prstGeom prst="roundRect">
            <a:avLst/>
          </a:prstGeom>
          <a:ln>
            <a:solidFill>
              <a:srgbClr val="96E6A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EF11698D-3155-8387-2143-07C10B81A03E}"/>
              </a:ext>
            </a:extLst>
          </p:cNvPr>
          <p:cNvSpPr/>
          <p:nvPr/>
        </p:nvSpPr>
        <p:spPr>
          <a:xfrm>
            <a:off x="3951209" y="6010957"/>
            <a:ext cx="3532812" cy="462547"/>
          </a:xfrm>
          <a:prstGeom prst="roundRect">
            <a:avLst>
              <a:gd name="adj" fmla="val 24802"/>
            </a:avLst>
          </a:prstGeom>
          <a:solidFill>
            <a:srgbClr val="96E6A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Caviar Dreams" panose="020B0402020204020504" pitchFamily="34" charset="0"/>
              </a:rPr>
              <a:t>Связаться</a:t>
            </a:r>
            <a:endParaRPr lang="en-US" sz="2000" dirty="0">
              <a:latin typeface="Caviar Dreams" panose="020B04020202040205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78388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718</Words>
  <Application>Microsoft Office PowerPoint</Application>
  <PresentationFormat>Широкоэкранный</PresentationFormat>
  <Paragraphs>141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Caviar Dreams</vt:lpstr>
      <vt:lpstr>Segoe UI Emoji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Danylo Iegorchenko</dc:creator>
  <cp:lastModifiedBy>Danylo Iegorchenko</cp:lastModifiedBy>
  <cp:revision>5</cp:revision>
  <dcterms:created xsi:type="dcterms:W3CDTF">2025-03-23T18:10:45Z</dcterms:created>
  <dcterms:modified xsi:type="dcterms:W3CDTF">2025-03-24T10:29:34Z</dcterms:modified>
</cp:coreProperties>
</file>